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sldIdLst>
    <p:sldId id="816" r:id="rId4"/>
    <p:sldId id="963" r:id="rId6"/>
    <p:sldId id="881" r:id="rId7"/>
    <p:sldId id="964" r:id="rId8"/>
    <p:sldId id="965" r:id="rId9"/>
    <p:sldId id="966" r:id="rId10"/>
    <p:sldId id="967" r:id="rId11"/>
    <p:sldId id="968" r:id="rId12"/>
    <p:sldId id="969" r:id="rId13"/>
    <p:sldId id="970" r:id="rId14"/>
    <p:sldId id="971" r:id="rId15"/>
    <p:sldId id="973" r:id="rId16"/>
    <p:sldId id="975" r:id="rId17"/>
    <p:sldId id="972" r:id="rId18"/>
    <p:sldId id="976" r:id="rId19"/>
    <p:sldId id="977" r:id="rId20"/>
    <p:sldId id="978" r:id="rId21"/>
    <p:sldId id="979" r:id="rId22"/>
    <p:sldId id="980" r:id="rId23"/>
    <p:sldId id="981" r:id="rId24"/>
    <p:sldId id="982" r:id="rId25"/>
    <p:sldId id="983" r:id="rId26"/>
    <p:sldId id="985" r:id="rId27"/>
    <p:sldId id="987" r:id="rId28"/>
    <p:sldId id="988" r:id="rId29"/>
    <p:sldId id="989" r:id="rId30"/>
    <p:sldId id="990" r:id="rId31"/>
    <p:sldId id="991" r:id="rId32"/>
    <p:sldId id="992" r:id="rId33"/>
    <p:sldId id="993" r:id="rId34"/>
    <p:sldId id="994" r:id="rId35"/>
    <p:sldId id="995" r:id="rId36"/>
    <p:sldId id="996" r:id="rId37"/>
    <p:sldId id="997" r:id="rId38"/>
    <p:sldId id="998" r:id="rId39"/>
    <p:sldId id="999" r:id="rId40"/>
    <p:sldId id="1001" r:id="rId41"/>
    <p:sldId id="1002" r:id="rId42"/>
    <p:sldId id="1015" r:id="rId43"/>
    <p:sldId id="1016" r:id="rId44"/>
    <p:sldId id="1017" r:id="rId45"/>
    <p:sldId id="1003" r:id="rId46"/>
    <p:sldId id="1004" r:id="rId47"/>
    <p:sldId id="1005" r:id="rId48"/>
    <p:sldId id="1006" r:id="rId49"/>
    <p:sldId id="1008" r:id="rId50"/>
    <p:sldId id="1009" r:id="rId51"/>
    <p:sldId id="958" r:id="rId52"/>
    <p:sldId id="1011" r:id="rId53"/>
    <p:sldId id="1012" r:id="rId54"/>
    <p:sldId id="1013" r:id="rId55"/>
    <p:sldId id="1014" r:id="rId56"/>
    <p:sldId id="961" r:id="rId57"/>
    <p:sldId id="884" r:id="rId58"/>
    <p:sldId id="984" r:id="rId59"/>
    <p:sldId id="835"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414E5D"/>
    <a:srgbClr val="A1626C"/>
    <a:srgbClr val="B39FA2"/>
    <a:srgbClr val="A2636D"/>
    <a:srgbClr val="8D2C3A"/>
    <a:srgbClr val="C22037"/>
    <a:srgbClr val="00642D"/>
    <a:srgbClr val="787F82"/>
    <a:srgbClr val="858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36" autoAdjust="0"/>
    <p:restoredTop sz="94103" autoAdjust="0"/>
  </p:normalViewPr>
  <p:slideViewPr>
    <p:cSldViewPr snapToGrid="0" showGuides="1">
      <p:cViewPr>
        <p:scale>
          <a:sx n="66" d="100"/>
          <a:sy n="66" d="100"/>
        </p:scale>
        <p:origin x="178" y="341"/>
      </p:cViewPr>
      <p:guideLst>
        <p:guide orient="horz" pos="2160"/>
        <p:guide pos="3840"/>
        <p:guide orient="horz" pos="3226"/>
        <p:guide orient="horz" pos="232"/>
        <p:guide pos="3704"/>
        <p:guide pos="3976"/>
      </p:guideLst>
    </p:cSldViewPr>
  </p:slideViewPr>
  <p:notesTextViewPr>
    <p:cViewPr>
      <p:scale>
        <a:sx n="1" d="1"/>
        <a:sy n="1" d="1"/>
      </p:scale>
      <p:origin x="0" y="0"/>
    </p:cViewPr>
  </p:notesTextViewPr>
  <p:sorterViewPr>
    <p:cViewPr>
      <p:scale>
        <a:sx n="50" d="100"/>
        <a:sy n="50" d="100"/>
      </p:scale>
      <p:origin x="0" y="-15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670D7-3D84-407E-AE81-EE60D038DE1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37C77-9F25-42BD-B0A8-F1502E13D6E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dirty="0"/>
              <a:t>自我介绍</a:t>
            </a:r>
            <a:endParaRPr lang="en-US" altLang="zh-CN" dirty="0"/>
          </a:p>
          <a:p>
            <a:pPr eaLnBrk="1" hangingPunct="1">
              <a:spcBef>
                <a:spcPct val="0"/>
              </a:spcBef>
            </a:pPr>
            <a:r>
              <a:rPr lang="zh-CN" altLang="en-US" dirty="0"/>
              <a:t>调侃一下。在汤轲和卢俊后做直播压力很大，所以我们决定组团一起</a:t>
            </a:r>
            <a:endParaRPr lang="en-US" altLang="zh-CN" dirty="0"/>
          </a:p>
          <a:p>
            <a:pPr eaLnBrk="1" hangingPunct="1">
              <a:spcBef>
                <a:spcPct val="0"/>
              </a:spcBef>
            </a:pPr>
            <a:r>
              <a:rPr lang="zh-CN" altLang="en-US" dirty="0"/>
              <a:t>以轻松的方式只讲干货</a:t>
            </a:r>
            <a:endParaRPr lang="en-US" altLang="zh-CN" dirty="0"/>
          </a:p>
          <a:p>
            <a:pPr eaLnBrk="1" hangingPunct="1">
              <a:spcBef>
                <a:spcPct val="0"/>
              </a:spcBef>
            </a:pPr>
            <a:endParaRPr lang="zh-CN" altLang="en-US" dirty="0"/>
          </a:p>
        </p:txBody>
      </p:sp>
      <p:sp>
        <p:nvSpPr>
          <p:cNvPr id="614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fld id="{1974C7D3-41A9-4467-B130-3023C319A4A5}" type="slidenum">
              <a:rPr lang="zh-CN" altLang="en-US" sz="1200">
                <a:ea typeface="造字工房悦黑（非商用）常规体" pitchFamily="2" charset="-122"/>
              </a:rPr>
            </a:fld>
            <a:endParaRPr lang="zh-CN" altLang="en-US" sz="1200" dirty="0">
              <a:ea typeface="造字工房悦黑（非商用）常规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大数据运用很多，但地产方面基本是停滞的</a:t>
            </a:r>
            <a:endParaRPr lang="zh-CN" altLang="en-US" dirty="0"/>
          </a:p>
        </p:txBody>
      </p:sp>
      <p:sp>
        <p:nvSpPr>
          <p:cNvPr id="4" name="灯片编号占位符 3"/>
          <p:cNvSpPr>
            <a:spLocks noGrp="1"/>
          </p:cNvSpPr>
          <p:nvPr>
            <p:ph type="sldNum" sz="quarter" idx="10"/>
          </p:nvPr>
        </p:nvSpPr>
        <p:spPr/>
        <p:txBody>
          <a:bodyPr/>
          <a:lstStyle/>
          <a:p>
            <a:fld id="{B7887AC0-007C-4D24-8ECD-6C6D1D6E8F7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grpSp>
        <p:nvGrpSpPr>
          <p:cNvPr id="2" name="组合 1"/>
          <p:cNvGrpSpPr/>
          <p:nvPr userDrawn="1"/>
        </p:nvGrpSpPr>
        <p:grpSpPr bwMode="auto">
          <a:xfrm>
            <a:off x="0" y="921616"/>
            <a:ext cx="758535" cy="369888"/>
            <a:chOff x="0" y="0"/>
            <a:chExt cx="1988458" cy="522515"/>
          </a:xfrm>
          <a:solidFill>
            <a:schemeClr val="accent1">
              <a:lumMod val="75000"/>
            </a:schemeClr>
          </a:solidFill>
        </p:grpSpPr>
        <p:sp>
          <p:nvSpPr>
            <p:cNvPr id="3" name="矩形 3"/>
            <p:cNvSpPr>
              <a:spLocks noChangeArrowheads="1"/>
            </p:cNvSpPr>
            <p:nvPr/>
          </p:nvSpPr>
          <p:spPr bwMode="auto">
            <a:xfrm>
              <a:off x="0" y="0"/>
              <a:ext cx="1988458" cy="522514"/>
            </a:xfrm>
            <a:prstGeom prst="rect">
              <a:avLst/>
            </a:prstGeom>
            <a:grp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dirty="0">
                <a:solidFill>
                  <a:srgbClr val="FFFFFF"/>
                </a:solidFill>
                <a:ea typeface="造字工房悦黑（非商用）常规体" pitchFamily="2" charset="-122"/>
              </a:endParaRPr>
            </a:p>
          </p:txBody>
        </p:sp>
        <p:sp>
          <p:nvSpPr>
            <p:cNvPr id="4" name="直角三角形 5"/>
            <p:cNvSpPr>
              <a:spLocks noChangeArrowheads="1"/>
            </p:cNvSpPr>
            <p:nvPr/>
          </p:nvSpPr>
          <p:spPr bwMode="auto">
            <a:xfrm flipH="1">
              <a:off x="0" y="1"/>
              <a:ext cx="1988458" cy="522514"/>
            </a:xfrm>
            <a:prstGeom prst="rtTriangle">
              <a:avLst/>
            </a:prstGeom>
            <a:grp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dirty="0">
                <a:solidFill>
                  <a:srgbClr val="FFFFFF"/>
                </a:solidFill>
                <a:ea typeface="造字工房悦黑（非商用）常规体" pitchFamily="2" charset="-122"/>
              </a:endParaRPr>
            </a:p>
          </p:txBody>
        </p:sp>
      </p:grpSp>
      <p:pic>
        <p:nvPicPr>
          <p:cNvPr id="5" name="图片 9"/>
          <p:cNvPicPr>
            <a:picLocks noChangeAspect="1"/>
          </p:cNvPicPr>
          <p:nvPr userDrawn="1"/>
        </p:nvPicPr>
        <p:blipFill>
          <a:blip r:embed="rId2"/>
          <a:srcRect/>
          <a:stretch>
            <a:fillRect/>
          </a:stretch>
        </p:blipFill>
        <p:spPr bwMode="auto">
          <a:xfrm>
            <a:off x="206375" y="204788"/>
            <a:ext cx="1747838" cy="4810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screen"/>
          <a:srcRect/>
          <a:stretch>
            <a:fillRect/>
          </a:stretch>
        </p:blipFill>
        <p:spPr bwMode="auto">
          <a:xfrm>
            <a:off x="4737100" y="5022850"/>
            <a:ext cx="6991350" cy="1489075"/>
          </a:xfrm>
          <a:prstGeom prst="rect">
            <a:avLst/>
          </a:prstGeom>
          <a:solidFill>
            <a:srgbClr val="30302F"/>
          </a:solid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3863" y="2130317"/>
            <a:ext cx="10364275" cy="1470052"/>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263" y="3885976"/>
            <a:ext cx="8533479" cy="1752301"/>
          </a:xfrm>
        </p:spPr>
        <p:txBody>
          <a:bodyPr/>
          <a:lstStyle>
            <a:lvl1pPr marL="0" indent="0" algn="ctr">
              <a:buNone/>
              <a:defRPr>
                <a:solidFill>
                  <a:schemeClr val="tx1">
                    <a:tint val="75000"/>
                  </a:schemeClr>
                </a:solidFill>
              </a:defRPr>
            </a:lvl1pPr>
            <a:lvl2pPr marL="435610" indent="0" algn="ctr">
              <a:buNone/>
              <a:defRPr>
                <a:solidFill>
                  <a:schemeClr val="tx1">
                    <a:tint val="75000"/>
                  </a:schemeClr>
                </a:solidFill>
              </a:defRPr>
            </a:lvl2pPr>
            <a:lvl3pPr marL="870585" indent="0" algn="ctr">
              <a:buNone/>
              <a:defRPr>
                <a:solidFill>
                  <a:schemeClr val="tx1">
                    <a:tint val="75000"/>
                  </a:schemeClr>
                </a:solidFill>
              </a:defRPr>
            </a:lvl3pPr>
            <a:lvl4pPr marL="1306195" indent="0" algn="ctr">
              <a:buNone/>
              <a:defRPr>
                <a:solidFill>
                  <a:schemeClr val="tx1">
                    <a:tint val="75000"/>
                  </a:schemeClr>
                </a:solidFill>
              </a:defRPr>
            </a:lvl4pPr>
            <a:lvl5pPr marL="1741805" indent="0" algn="ctr">
              <a:buNone/>
              <a:defRPr>
                <a:solidFill>
                  <a:schemeClr val="tx1">
                    <a:tint val="75000"/>
                  </a:schemeClr>
                </a:solidFill>
              </a:defRPr>
            </a:lvl5pPr>
            <a:lvl6pPr marL="2177415" indent="0" algn="ctr">
              <a:buNone/>
              <a:defRPr>
                <a:solidFill>
                  <a:schemeClr val="tx1">
                    <a:tint val="75000"/>
                  </a:schemeClr>
                </a:solidFill>
              </a:defRPr>
            </a:lvl6pPr>
            <a:lvl7pPr marL="2612390" indent="0" algn="ctr">
              <a:buNone/>
              <a:defRPr>
                <a:solidFill>
                  <a:schemeClr val="tx1">
                    <a:tint val="75000"/>
                  </a:schemeClr>
                </a:solidFill>
              </a:defRPr>
            </a:lvl7pPr>
            <a:lvl8pPr marL="3048000" indent="0" algn="ctr">
              <a:buNone/>
              <a:defRPr>
                <a:solidFill>
                  <a:schemeClr val="tx1">
                    <a:tint val="75000"/>
                  </a:schemeClr>
                </a:solidFill>
              </a:defRPr>
            </a:lvl8pPr>
            <a:lvl9pPr marL="348361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12" y="4406794"/>
            <a:ext cx="10362739" cy="1362528"/>
          </a:xfrm>
        </p:spPr>
        <p:txBody>
          <a:bodyPr anchor="t"/>
          <a:lstStyle>
            <a:lvl1pPr algn="l">
              <a:defRPr sz="381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12" y="2906502"/>
            <a:ext cx="10362739" cy="1500293"/>
          </a:xfrm>
        </p:spPr>
        <p:txBody>
          <a:bodyPr anchor="b"/>
          <a:lstStyle>
            <a:lvl1pPr marL="0" indent="0">
              <a:buNone/>
              <a:defRPr sz="1905">
                <a:solidFill>
                  <a:schemeClr val="tx1">
                    <a:tint val="75000"/>
                  </a:schemeClr>
                </a:solidFill>
              </a:defRPr>
            </a:lvl1pPr>
            <a:lvl2pPr marL="435610" indent="0">
              <a:buNone/>
              <a:defRPr sz="1715">
                <a:solidFill>
                  <a:schemeClr val="tx1">
                    <a:tint val="75000"/>
                  </a:schemeClr>
                </a:solidFill>
              </a:defRPr>
            </a:lvl2pPr>
            <a:lvl3pPr marL="870585" indent="0">
              <a:buNone/>
              <a:defRPr sz="1525">
                <a:solidFill>
                  <a:schemeClr val="tx1">
                    <a:tint val="75000"/>
                  </a:schemeClr>
                </a:solidFill>
              </a:defRPr>
            </a:lvl3pPr>
            <a:lvl4pPr marL="1306195" indent="0">
              <a:buNone/>
              <a:defRPr sz="1335">
                <a:solidFill>
                  <a:schemeClr val="tx1">
                    <a:tint val="75000"/>
                  </a:schemeClr>
                </a:solidFill>
              </a:defRPr>
            </a:lvl4pPr>
            <a:lvl5pPr marL="1741805" indent="0">
              <a:buNone/>
              <a:defRPr sz="1335">
                <a:solidFill>
                  <a:schemeClr val="tx1">
                    <a:tint val="75000"/>
                  </a:schemeClr>
                </a:solidFill>
              </a:defRPr>
            </a:lvl5pPr>
            <a:lvl6pPr marL="2177415" indent="0">
              <a:buNone/>
              <a:defRPr sz="1335">
                <a:solidFill>
                  <a:schemeClr val="tx1">
                    <a:tint val="75000"/>
                  </a:schemeClr>
                </a:solidFill>
              </a:defRPr>
            </a:lvl6pPr>
            <a:lvl7pPr marL="2612390" indent="0">
              <a:buNone/>
              <a:defRPr sz="1335">
                <a:solidFill>
                  <a:schemeClr val="tx1">
                    <a:tint val="75000"/>
                  </a:schemeClr>
                </a:solidFill>
              </a:defRPr>
            </a:lvl7pPr>
            <a:lvl8pPr marL="3048000" indent="0">
              <a:buNone/>
              <a:defRPr sz="1335">
                <a:solidFill>
                  <a:schemeClr val="tx1">
                    <a:tint val="75000"/>
                  </a:schemeClr>
                </a:solidFill>
              </a:defRPr>
            </a:lvl8pPr>
            <a:lvl9pPr marL="3483610" indent="0">
              <a:buNone/>
              <a:defRPr sz="133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756" y="1599416"/>
            <a:ext cx="5412523" cy="4526078"/>
          </a:xfrm>
        </p:spPr>
        <p:txBody>
          <a:bodyPr/>
          <a:lstStyle>
            <a:lvl1pPr>
              <a:defRPr sz="2665"/>
            </a:lvl1pPr>
            <a:lvl2pPr>
              <a:defRPr sz="2285"/>
            </a:lvl2pPr>
            <a:lvl3pPr>
              <a:defRPr sz="1905"/>
            </a:lvl3pPr>
            <a:lvl4pPr>
              <a:defRPr sz="1715"/>
            </a:lvl4pPr>
            <a:lvl5pPr>
              <a:defRPr sz="1715"/>
            </a:lvl5pPr>
            <a:lvl6pPr>
              <a:defRPr sz="1715"/>
            </a:lvl6pPr>
            <a:lvl7pPr>
              <a:defRPr sz="1715"/>
            </a:lvl7pPr>
            <a:lvl8pPr>
              <a:defRPr sz="1715"/>
            </a:lvl8pPr>
            <a:lvl9pPr>
              <a:defRPr sz="171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69726" y="1599416"/>
            <a:ext cx="5412523" cy="4526078"/>
          </a:xfrm>
        </p:spPr>
        <p:txBody>
          <a:bodyPr/>
          <a:lstStyle>
            <a:lvl1pPr>
              <a:defRPr sz="2665"/>
            </a:lvl1pPr>
            <a:lvl2pPr>
              <a:defRPr sz="2285"/>
            </a:lvl2pPr>
            <a:lvl3pPr>
              <a:defRPr sz="1905"/>
            </a:lvl3pPr>
            <a:lvl4pPr>
              <a:defRPr sz="1715"/>
            </a:lvl4pPr>
            <a:lvl5pPr>
              <a:defRPr sz="1715"/>
            </a:lvl5pPr>
            <a:lvl6pPr>
              <a:defRPr sz="1715"/>
            </a:lvl6pPr>
            <a:lvl7pPr>
              <a:defRPr sz="1715"/>
            </a:lvl7pPr>
            <a:lvl8pPr>
              <a:defRPr sz="1715"/>
            </a:lvl8pPr>
            <a:lvl9pPr>
              <a:defRPr sz="171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756" y="1535573"/>
            <a:ext cx="5386413" cy="640103"/>
          </a:xfrm>
        </p:spPr>
        <p:txBody>
          <a:bodyPr anchor="b"/>
          <a:lstStyle>
            <a:lvl1pPr marL="0" indent="0">
              <a:buNone/>
              <a:defRPr sz="2285" b="1"/>
            </a:lvl1pPr>
            <a:lvl2pPr marL="435610" indent="0">
              <a:buNone/>
              <a:defRPr sz="1905" b="1"/>
            </a:lvl2pPr>
            <a:lvl3pPr marL="870585" indent="0">
              <a:buNone/>
              <a:defRPr sz="1715" b="1"/>
            </a:lvl3pPr>
            <a:lvl4pPr marL="1306195" indent="0">
              <a:buNone/>
              <a:defRPr sz="1525" b="1"/>
            </a:lvl4pPr>
            <a:lvl5pPr marL="1741805" indent="0">
              <a:buNone/>
              <a:defRPr sz="1525" b="1"/>
            </a:lvl5pPr>
            <a:lvl6pPr marL="2177415" indent="0">
              <a:buNone/>
              <a:defRPr sz="1525" b="1"/>
            </a:lvl6pPr>
            <a:lvl7pPr marL="2612390" indent="0">
              <a:buNone/>
              <a:defRPr sz="1525" b="1"/>
            </a:lvl7pPr>
            <a:lvl8pPr marL="3048000" indent="0">
              <a:buNone/>
              <a:defRPr sz="1525" b="1"/>
            </a:lvl8pPr>
            <a:lvl9pPr marL="3483610" indent="0">
              <a:buNone/>
              <a:defRPr sz="152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756" y="2175677"/>
            <a:ext cx="5386413" cy="3949818"/>
          </a:xfrm>
        </p:spPr>
        <p:txBody>
          <a:bodyPr/>
          <a:lstStyle>
            <a:lvl1pPr>
              <a:defRPr sz="2285"/>
            </a:lvl1pPr>
            <a:lvl2pPr>
              <a:defRPr sz="1905"/>
            </a:lvl2pPr>
            <a:lvl3pPr>
              <a:defRPr sz="1715"/>
            </a:lvl3pPr>
            <a:lvl4pPr>
              <a:defRPr sz="1525"/>
            </a:lvl4pPr>
            <a:lvl5pPr>
              <a:defRPr sz="1525"/>
            </a:lvl5pPr>
            <a:lvl6pPr>
              <a:defRPr sz="1525"/>
            </a:lvl6pPr>
            <a:lvl7pPr>
              <a:defRPr sz="1525"/>
            </a:lvl7pPr>
            <a:lvl8pPr>
              <a:defRPr sz="1525"/>
            </a:lvl8pPr>
            <a:lvl9pPr>
              <a:defRPr sz="152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764" y="1535573"/>
            <a:ext cx="5389485" cy="640103"/>
          </a:xfrm>
        </p:spPr>
        <p:txBody>
          <a:bodyPr anchor="b"/>
          <a:lstStyle>
            <a:lvl1pPr marL="0" indent="0">
              <a:buNone/>
              <a:defRPr sz="2285" b="1"/>
            </a:lvl1pPr>
            <a:lvl2pPr marL="435610" indent="0">
              <a:buNone/>
              <a:defRPr sz="1905" b="1"/>
            </a:lvl2pPr>
            <a:lvl3pPr marL="870585" indent="0">
              <a:buNone/>
              <a:defRPr sz="1715" b="1"/>
            </a:lvl3pPr>
            <a:lvl4pPr marL="1306195" indent="0">
              <a:buNone/>
              <a:defRPr sz="1525" b="1"/>
            </a:lvl4pPr>
            <a:lvl5pPr marL="1741805" indent="0">
              <a:buNone/>
              <a:defRPr sz="1525" b="1"/>
            </a:lvl5pPr>
            <a:lvl6pPr marL="2177415" indent="0">
              <a:buNone/>
              <a:defRPr sz="1525" b="1"/>
            </a:lvl6pPr>
            <a:lvl7pPr marL="2612390" indent="0">
              <a:buNone/>
              <a:defRPr sz="1525" b="1"/>
            </a:lvl7pPr>
            <a:lvl8pPr marL="3048000" indent="0">
              <a:buNone/>
              <a:defRPr sz="1525" b="1"/>
            </a:lvl8pPr>
            <a:lvl9pPr marL="3483610" indent="0">
              <a:buNone/>
              <a:defRPr sz="152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764" y="2175677"/>
            <a:ext cx="5389485" cy="3949818"/>
          </a:xfrm>
        </p:spPr>
        <p:txBody>
          <a:bodyPr/>
          <a:lstStyle>
            <a:lvl1pPr>
              <a:defRPr sz="2285"/>
            </a:lvl1pPr>
            <a:lvl2pPr>
              <a:defRPr sz="1905"/>
            </a:lvl2pPr>
            <a:lvl3pPr>
              <a:defRPr sz="1715"/>
            </a:lvl3pPr>
            <a:lvl4pPr>
              <a:defRPr sz="1525"/>
            </a:lvl4pPr>
            <a:lvl5pPr>
              <a:defRPr sz="1525"/>
            </a:lvl5pPr>
            <a:lvl6pPr>
              <a:defRPr sz="1525"/>
            </a:lvl6pPr>
            <a:lvl7pPr>
              <a:defRPr sz="1525"/>
            </a:lvl7pPr>
            <a:lvl8pPr>
              <a:defRPr sz="1525"/>
            </a:lvl8pPr>
            <a:lvl9pPr>
              <a:defRPr sz="152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6" y="273850"/>
            <a:ext cx="4010243" cy="1160920"/>
          </a:xfrm>
        </p:spPr>
        <p:txBody>
          <a:bodyPr anchor="b"/>
          <a:lstStyle>
            <a:lvl1pPr algn="l">
              <a:defRPr sz="1905" b="1"/>
            </a:lvl1pPr>
          </a:lstStyle>
          <a:p>
            <a:r>
              <a:rPr lang="zh-CN" altLang="en-US"/>
              <a:t>单击此处编辑母版标题样式</a:t>
            </a:r>
            <a:endParaRPr lang="zh-CN" altLang="en-US"/>
          </a:p>
        </p:txBody>
      </p:sp>
      <p:sp>
        <p:nvSpPr>
          <p:cNvPr id="3" name="内容占位符 2"/>
          <p:cNvSpPr>
            <a:spLocks noGrp="1"/>
          </p:cNvSpPr>
          <p:nvPr>
            <p:ph idx="1"/>
          </p:nvPr>
        </p:nvSpPr>
        <p:spPr>
          <a:xfrm>
            <a:off x="4767443" y="273850"/>
            <a:ext cx="6814804" cy="5851644"/>
          </a:xfrm>
        </p:spPr>
        <p:txBody>
          <a:bodyPr/>
          <a:lstStyle>
            <a:lvl1pPr>
              <a:defRPr sz="3050"/>
            </a:lvl1pPr>
            <a:lvl2pPr>
              <a:defRPr sz="2665"/>
            </a:lvl2pPr>
            <a:lvl3pPr>
              <a:defRPr sz="2285"/>
            </a:lvl3pPr>
            <a:lvl4pPr>
              <a:defRPr sz="1905"/>
            </a:lvl4pPr>
            <a:lvl5pPr>
              <a:defRPr sz="1905"/>
            </a:lvl5pPr>
            <a:lvl6pPr>
              <a:defRPr sz="1905"/>
            </a:lvl6pPr>
            <a:lvl7pPr>
              <a:defRPr sz="1905"/>
            </a:lvl7pPr>
            <a:lvl8pPr>
              <a:defRPr sz="1905"/>
            </a:lvl8pPr>
            <a:lvl9pPr>
              <a:defRPr sz="190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756" y="1434770"/>
            <a:ext cx="4010243" cy="4690724"/>
          </a:xfrm>
        </p:spPr>
        <p:txBody>
          <a:bodyPr/>
          <a:lstStyle>
            <a:lvl1pPr marL="0" indent="0">
              <a:buNone/>
              <a:defRPr sz="1335"/>
            </a:lvl1pPr>
            <a:lvl2pPr marL="435610" indent="0">
              <a:buNone/>
              <a:defRPr sz="1145"/>
            </a:lvl2pPr>
            <a:lvl3pPr marL="870585" indent="0">
              <a:buNone/>
              <a:defRPr sz="950"/>
            </a:lvl3pPr>
            <a:lvl4pPr marL="1306195" indent="0">
              <a:buNone/>
              <a:defRPr sz="855"/>
            </a:lvl4pPr>
            <a:lvl5pPr marL="1741805" indent="0">
              <a:buNone/>
              <a:defRPr sz="855"/>
            </a:lvl5pPr>
            <a:lvl6pPr marL="2177415" indent="0">
              <a:buNone/>
              <a:defRPr sz="855"/>
            </a:lvl6pPr>
            <a:lvl7pPr marL="2612390" indent="0">
              <a:buNone/>
              <a:defRPr sz="855"/>
            </a:lvl7pPr>
            <a:lvl8pPr marL="3048000" indent="0">
              <a:buNone/>
              <a:defRPr sz="855"/>
            </a:lvl8pPr>
            <a:lvl9pPr marL="3483610" indent="0">
              <a:buNone/>
              <a:defRPr sz="85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68" y="4799931"/>
            <a:ext cx="7315508" cy="567860"/>
          </a:xfrm>
        </p:spPr>
        <p:txBody>
          <a:bodyPr anchor="b"/>
          <a:lstStyle>
            <a:lvl1pPr algn="l">
              <a:defRPr sz="190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868" y="613224"/>
            <a:ext cx="7315508" cy="4114464"/>
          </a:xfrm>
        </p:spPr>
        <p:txBody>
          <a:bodyPr/>
          <a:lstStyle>
            <a:lvl1pPr marL="0" indent="0">
              <a:buNone/>
              <a:defRPr sz="3050"/>
            </a:lvl1pPr>
            <a:lvl2pPr marL="435610" indent="0">
              <a:buNone/>
              <a:defRPr sz="2665"/>
            </a:lvl2pPr>
            <a:lvl3pPr marL="870585" indent="0">
              <a:buNone/>
              <a:defRPr sz="2285"/>
            </a:lvl3pPr>
            <a:lvl4pPr marL="1306195" indent="0">
              <a:buNone/>
              <a:defRPr sz="1905"/>
            </a:lvl4pPr>
            <a:lvl5pPr marL="1741805" indent="0">
              <a:buNone/>
              <a:defRPr sz="1905"/>
            </a:lvl5pPr>
            <a:lvl6pPr marL="2177415" indent="0">
              <a:buNone/>
              <a:defRPr sz="1905"/>
            </a:lvl6pPr>
            <a:lvl7pPr marL="2612390" indent="0">
              <a:buNone/>
              <a:defRPr sz="1905"/>
            </a:lvl7pPr>
            <a:lvl8pPr marL="3048000" indent="0">
              <a:buNone/>
              <a:defRPr sz="1905"/>
            </a:lvl8pPr>
            <a:lvl9pPr marL="3483610" indent="0">
              <a:buNone/>
              <a:defRPr sz="1905"/>
            </a:lvl9pPr>
          </a:lstStyle>
          <a:p>
            <a:endParaRPr lang="zh-CN" altLang="en-US"/>
          </a:p>
        </p:txBody>
      </p:sp>
      <p:sp>
        <p:nvSpPr>
          <p:cNvPr id="4" name="文本占位符 3"/>
          <p:cNvSpPr>
            <a:spLocks noGrp="1"/>
          </p:cNvSpPr>
          <p:nvPr>
            <p:ph type="body" sz="half" idx="2"/>
          </p:nvPr>
        </p:nvSpPr>
        <p:spPr>
          <a:xfrm>
            <a:off x="2389868" y="5367790"/>
            <a:ext cx="7315508" cy="804748"/>
          </a:xfrm>
        </p:spPr>
        <p:txBody>
          <a:bodyPr/>
          <a:lstStyle>
            <a:lvl1pPr marL="0" indent="0">
              <a:buNone/>
              <a:defRPr sz="1335"/>
            </a:lvl1pPr>
            <a:lvl2pPr marL="435610" indent="0">
              <a:buNone/>
              <a:defRPr sz="1145"/>
            </a:lvl2pPr>
            <a:lvl3pPr marL="870585" indent="0">
              <a:buNone/>
              <a:defRPr sz="950"/>
            </a:lvl3pPr>
            <a:lvl4pPr marL="1306195" indent="0">
              <a:buNone/>
              <a:defRPr sz="855"/>
            </a:lvl4pPr>
            <a:lvl5pPr marL="1741805" indent="0">
              <a:buNone/>
              <a:defRPr sz="855"/>
            </a:lvl5pPr>
            <a:lvl6pPr marL="2177415" indent="0">
              <a:buNone/>
              <a:defRPr sz="855"/>
            </a:lvl6pPr>
            <a:lvl7pPr marL="2612390" indent="0">
              <a:buNone/>
              <a:defRPr sz="855"/>
            </a:lvl7pPr>
            <a:lvl8pPr marL="3048000" indent="0">
              <a:buNone/>
              <a:defRPr sz="855"/>
            </a:lvl8pPr>
            <a:lvl9pPr marL="3483610" indent="0">
              <a:buNone/>
              <a:defRPr sz="85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123" y="273850"/>
            <a:ext cx="2743124" cy="5851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755" y="273850"/>
            <a:ext cx="8081923" cy="5851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AD96E5A-9369-4171-9CF8-2493704946C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BEEBF1-FFCD-4B8B-8611-9E079C8B923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5335"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a:prstGeom prst="rect">
            <a:avLst/>
          </a:prstGeom>
        </p:spPr>
        <p:txBody>
          <a:bodyPr anchor="b"/>
          <a:lstStyle>
            <a:lvl1pPr algn="l">
              <a:defRPr sz="2665"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2"/>
            <a:ext cx="681566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2"/>
            <a:ext cx="4011084"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a:prstGeom prst="rect">
            <a:avLst/>
          </a:prstGeom>
        </p:spPr>
        <p:txBody>
          <a:bodyPr anchor="b"/>
          <a:lstStyle>
            <a:lvl1pPr algn="l">
              <a:defRPr sz="266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38"/>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4.png"/><Relationship Id="rId16" Type="http://schemas.openxmlformats.org/officeDocument/2006/relationships/image" Target="../media/image3.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2.xml"/><Relationship Id="rId12" Type="http://schemas.openxmlformats.org/officeDocument/2006/relationships/image" Target="../media/image5.jpeg"/><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blip>
          <a:srcRect/>
          <a:stretch>
            <a:fillRect/>
          </a:stretch>
        </a:blip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D1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rotWithShape="1">
          <a:blip r:embed="rId17">
            <a:extLst>
              <a:ext uri="{28A0092B-C50C-407E-A947-70E740481C1C}">
                <a14:useLocalDpi xmlns:a14="http://schemas.microsoft.com/office/drawing/2010/main" val="0"/>
              </a:ext>
            </a:extLst>
          </a:blip>
          <a:srcRect t="24435"/>
          <a:stretch>
            <a:fillRect/>
          </a:stretch>
        </p:blipFill>
        <p:spPr>
          <a:xfrm>
            <a:off x="0" y="0"/>
            <a:ext cx="12192000" cy="6858000"/>
          </a:xfrm>
          <a:prstGeom prst="rect">
            <a:avLst/>
          </a:prstGeom>
        </p:spPr>
      </p:pic>
      <p:sp>
        <p:nvSpPr>
          <p:cNvPr id="4" name="矩形 3"/>
          <p:cNvSpPr/>
          <p:nvPr userDrawn="1"/>
        </p:nvSpPr>
        <p:spPr>
          <a:xfrm>
            <a:off x="0" y="0"/>
            <a:ext cx="12192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1218565" rtl="0" eaLnBrk="1" latinLnBrk="0" hangingPunct="1">
        <a:spcBef>
          <a:spcPct val="0"/>
        </a:spcBef>
        <a:buNone/>
        <a:defRPr sz="5865" kern="1200">
          <a:solidFill>
            <a:schemeClr val="tx1"/>
          </a:solidFill>
          <a:latin typeface="+mj-lt"/>
          <a:ea typeface="造字工房悦黑（非商用）常规体" pitchFamily="2" charset="-122"/>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造字工房悦黑（非商用）常规体" pitchFamily="2" charset="-122"/>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造字工房悦黑（非商用）常规体" pitchFamily="2" charset="-122"/>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造字工房悦黑（非商用）常规体" pitchFamily="2" charset="-122"/>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造字工房悦黑（非商用）常规体" pitchFamily="2" charset="-122"/>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造字工房悦黑（非商用）常规体" pitchFamily="2" charset="-122"/>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6" y="273853"/>
            <a:ext cx="10972493" cy="1144119"/>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756" y="1599416"/>
            <a:ext cx="10972493" cy="452607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756" y="6355665"/>
            <a:ext cx="2844493" cy="366252"/>
          </a:xfrm>
          <a:prstGeom prst="rect">
            <a:avLst/>
          </a:prstGeom>
        </p:spPr>
        <p:txBody>
          <a:bodyPr vert="horz" lIns="91440" tIns="45720" rIns="91440" bIns="45720" rtlCol="0" anchor="ctr"/>
          <a:lstStyle>
            <a:lvl1pPr algn="l">
              <a:defRPr sz="1145">
                <a:solidFill>
                  <a:schemeClr val="tx1">
                    <a:tint val="75000"/>
                  </a:schemeClr>
                </a:solidFill>
              </a:defRPr>
            </a:lvl1pPr>
          </a:lstStyle>
          <a:p>
            <a:fld id="{DAD96E5A-9369-4171-9CF8-2493704946C1}" type="datetimeFigureOut">
              <a:rPr lang="zh-CN" altLang="en-US" smtClean="0"/>
            </a:fld>
            <a:endParaRPr lang="zh-CN" altLang="en-US"/>
          </a:p>
        </p:txBody>
      </p:sp>
      <p:sp>
        <p:nvSpPr>
          <p:cNvPr id="5" name="页脚占位符 4"/>
          <p:cNvSpPr>
            <a:spLocks noGrp="1"/>
          </p:cNvSpPr>
          <p:nvPr>
            <p:ph type="ftr" sz="quarter" idx="3"/>
          </p:nvPr>
        </p:nvSpPr>
        <p:spPr>
          <a:xfrm>
            <a:off x="4165370" y="6355665"/>
            <a:ext cx="3861261" cy="366252"/>
          </a:xfrm>
          <a:prstGeom prst="rect">
            <a:avLst/>
          </a:prstGeom>
        </p:spPr>
        <p:txBody>
          <a:bodyPr vert="horz" lIns="91440" tIns="45720" rIns="91440" bIns="45720" rtlCol="0" anchor="ctr"/>
          <a:lstStyle>
            <a:lvl1pPr algn="ctr">
              <a:defRPr sz="114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756" y="6355665"/>
            <a:ext cx="2844493" cy="366252"/>
          </a:xfrm>
          <a:prstGeom prst="rect">
            <a:avLst/>
          </a:prstGeom>
        </p:spPr>
        <p:txBody>
          <a:bodyPr vert="horz" lIns="91440" tIns="45720" rIns="91440" bIns="45720" rtlCol="0" anchor="ctr"/>
          <a:lstStyle>
            <a:lvl1pPr algn="r">
              <a:defRPr sz="1145">
                <a:solidFill>
                  <a:schemeClr val="tx1">
                    <a:tint val="75000"/>
                  </a:schemeClr>
                </a:solidFill>
              </a:defRPr>
            </a:lvl1pPr>
          </a:lstStyle>
          <a:p>
            <a:fld id="{06BEEBF1-FFCD-4B8B-8611-9E079C8B9235}" type="slidenum">
              <a:rPr lang="zh-CN" altLang="en-US" smtClean="0"/>
            </a:fld>
            <a:endParaRPr lang="zh-CN" altLang="en-US"/>
          </a:p>
        </p:txBody>
      </p:sp>
      <p:pic>
        <p:nvPicPr>
          <p:cNvPr id="2050" name="Picture 2" descr="C:\Users\Dell\Desktop\3比2.jpg"/>
          <p:cNvPicPr>
            <a:picLocks noChangeAspect="1" noChangeArrowheads="1"/>
          </p:cNvPicPr>
          <p:nvPr userDrawn="1"/>
        </p:nvPicPr>
        <p:blipFill>
          <a:blip r:embed="rId12" cstate="print"/>
          <a:srcRect/>
          <a:stretch>
            <a:fillRect/>
          </a:stretch>
        </p:blipFill>
        <p:spPr bwMode="auto">
          <a:xfrm>
            <a:off x="0" y="2"/>
            <a:ext cx="12192000" cy="6858000"/>
          </a:xfrm>
          <a:prstGeom prst="rect">
            <a:avLst/>
          </a:prstGeom>
          <a:noFill/>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ctr" defTabSz="870585" rtl="0" eaLnBrk="1" latinLnBrk="0" hangingPunct="1">
        <a:spcBef>
          <a:spcPct val="0"/>
        </a:spcBef>
        <a:buNone/>
        <a:defRPr sz="4190" kern="1200">
          <a:solidFill>
            <a:schemeClr val="tx1"/>
          </a:solidFill>
          <a:latin typeface="+mj-lt"/>
          <a:ea typeface="+mj-ea"/>
          <a:cs typeface="+mj-cs"/>
        </a:defRPr>
      </a:lvl1pPr>
    </p:titleStyle>
    <p:bodyStyle>
      <a:lvl1pPr marL="326390" indent="-326390" algn="l" defTabSz="870585" rtl="0" eaLnBrk="1" latinLnBrk="0" hangingPunct="1">
        <a:spcBef>
          <a:spcPct val="20000"/>
        </a:spcBef>
        <a:buFont typeface="Arial" panose="020B0604020202020204" pitchFamily="34" charset="0"/>
        <a:buChar char="•"/>
        <a:defRPr sz="3050" kern="1200">
          <a:solidFill>
            <a:schemeClr val="tx1"/>
          </a:solidFill>
          <a:latin typeface="+mn-lt"/>
          <a:ea typeface="+mn-ea"/>
          <a:cs typeface="+mn-cs"/>
        </a:defRPr>
      </a:lvl1pPr>
      <a:lvl2pPr marL="707390" indent="-272415" algn="l" defTabSz="87058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2pPr>
      <a:lvl3pPr marL="1088390" indent="-217805" algn="l" defTabSz="870585" rtl="0" eaLnBrk="1" latinLnBrk="0" hangingPunct="1">
        <a:spcBef>
          <a:spcPct val="20000"/>
        </a:spcBef>
        <a:buFont typeface="Arial" panose="020B0604020202020204" pitchFamily="34" charset="0"/>
        <a:buChar char="•"/>
        <a:defRPr sz="2285" kern="1200">
          <a:solidFill>
            <a:schemeClr val="tx1"/>
          </a:solidFill>
          <a:latin typeface="+mn-lt"/>
          <a:ea typeface="+mn-ea"/>
          <a:cs typeface="+mn-cs"/>
        </a:defRPr>
      </a:lvl3pPr>
      <a:lvl4pPr marL="1524000" indent="-217805" algn="l" defTabSz="870585" rtl="0" eaLnBrk="1" latinLnBrk="0" hangingPunct="1">
        <a:spcBef>
          <a:spcPct val="20000"/>
        </a:spcBef>
        <a:buFont typeface="Arial" panose="020B0604020202020204" pitchFamily="34" charset="0"/>
        <a:buChar char="–"/>
        <a:defRPr sz="1905" kern="1200">
          <a:solidFill>
            <a:schemeClr val="tx1"/>
          </a:solidFill>
          <a:latin typeface="+mn-lt"/>
          <a:ea typeface="+mn-ea"/>
          <a:cs typeface="+mn-cs"/>
        </a:defRPr>
      </a:lvl4pPr>
      <a:lvl5pPr marL="1959610" indent="-217805" algn="l" defTabSz="870585" rtl="0" eaLnBrk="1" latinLnBrk="0" hangingPunct="1">
        <a:spcBef>
          <a:spcPct val="20000"/>
        </a:spcBef>
        <a:buFont typeface="Arial" panose="020B0604020202020204" pitchFamily="34" charset="0"/>
        <a:buChar char="»"/>
        <a:defRPr sz="1905" kern="1200">
          <a:solidFill>
            <a:schemeClr val="tx1"/>
          </a:solidFill>
          <a:latin typeface="+mn-lt"/>
          <a:ea typeface="+mn-ea"/>
          <a:cs typeface="+mn-cs"/>
        </a:defRPr>
      </a:lvl5pPr>
      <a:lvl6pPr marL="2395220" indent="-217805" algn="l" defTabSz="870585" rtl="0" eaLnBrk="1" latinLnBrk="0" hangingPunct="1">
        <a:spcBef>
          <a:spcPct val="20000"/>
        </a:spcBef>
        <a:buFont typeface="Arial" panose="020B0604020202020204" pitchFamily="34" charset="0"/>
        <a:buChar char="•"/>
        <a:defRPr sz="1905" kern="1200">
          <a:solidFill>
            <a:schemeClr val="tx1"/>
          </a:solidFill>
          <a:latin typeface="+mn-lt"/>
          <a:ea typeface="+mn-ea"/>
          <a:cs typeface="+mn-cs"/>
        </a:defRPr>
      </a:lvl6pPr>
      <a:lvl7pPr marL="2830195" indent="-217805" algn="l" defTabSz="870585" rtl="0" eaLnBrk="1" latinLnBrk="0" hangingPunct="1">
        <a:spcBef>
          <a:spcPct val="20000"/>
        </a:spcBef>
        <a:buFont typeface="Arial" panose="020B0604020202020204" pitchFamily="34" charset="0"/>
        <a:buChar char="•"/>
        <a:defRPr sz="1905" kern="1200">
          <a:solidFill>
            <a:schemeClr val="tx1"/>
          </a:solidFill>
          <a:latin typeface="+mn-lt"/>
          <a:ea typeface="+mn-ea"/>
          <a:cs typeface="+mn-cs"/>
        </a:defRPr>
      </a:lvl7pPr>
      <a:lvl8pPr marL="3265805" indent="-217805" algn="l" defTabSz="870585" rtl="0" eaLnBrk="1" latinLnBrk="0" hangingPunct="1">
        <a:spcBef>
          <a:spcPct val="20000"/>
        </a:spcBef>
        <a:buFont typeface="Arial" panose="020B0604020202020204" pitchFamily="34" charset="0"/>
        <a:buChar char="•"/>
        <a:defRPr sz="1905" kern="1200">
          <a:solidFill>
            <a:schemeClr val="tx1"/>
          </a:solidFill>
          <a:latin typeface="+mn-lt"/>
          <a:ea typeface="+mn-ea"/>
          <a:cs typeface="+mn-cs"/>
        </a:defRPr>
      </a:lvl8pPr>
      <a:lvl9pPr marL="3701415" indent="-217805" algn="l" defTabSz="870585" rtl="0" eaLnBrk="1" latinLnBrk="0" hangingPunct="1">
        <a:spcBef>
          <a:spcPct val="2000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870585" rtl="0" eaLnBrk="1" latinLnBrk="0" hangingPunct="1">
        <a:defRPr sz="1715" kern="1200">
          <a:solidFill>
            <a:schemeClr val="tx1"/>
          </a:solidFill>
          <a:latin typeface="+mn-lt"/>
          <a:ea typeface="+mn-ea"/>
          <a:cs typeface="+mn-cs"/>
        </a:defRPr>
      </a:lvl1pPr>
      <a:lvl2pPr marL="435610" algn="l" defTabSz="870585" rtl="0" eaLnBrk="1" latinLnBrk="0" hangingPunct="1">
        <a:defRPr sz="1715" kern="1200">
          <a:solidFill>
            <a:schemeClr val="tx1"/>
          </a:solidFill>
          <a:latin typeface="+mn-lt"/>
          <a:ea typeface="+mn-ea"/>
          <a:cs typeface="+mn-cs"/>
        </a:defRPr>
      </a:lvl2pPr>
      <a:lvl3pPr marL="870585" algn="l" defTabSz="870585" rtl="0" eaLnBrk="1" latinLnBrk="0" hangingPunct="1">
        <a:defRPr sz="1715" kern="1200">
          <a:solidFill>
            <a:schemeClr val="tx1"/>
          </a:solidFill>
          <a:latin typeface="+mn-lt"/>
          <a:ea typeface="+mn-ea"/>
          <a:cs typeface="+mn-cs"/>
        </a:defRPr>
      </a:lvl3pPr>
      <a:lvl4pPr marL="1306195" algn="l" defTabSz="870585" rtl="0" eaLnBrk="1" latinLnBrk="0" hangingPunct="1">
        <a:defRPr sz="1715" kern="1200">
          <a:solidFill>
            <a:schemeClr val="tx1"/>
          </a:solidFill>
          <a:latin typeface="+mn-lt"/>
          <a:ea typeface="+mn-ea"/>
          <a:cs typeface="+mn-cs"/>
        </a:defRPr>
      </a:lvl4pPr>
      <a:lvl5pPr marL="1741805" algn="l" defTabSz="870585" rtl="0" eaLnBrk="1" latinLnBrk="0" hangingPunct="1">
        <a:defRPr sz="1715" kern="1200">
          <a:solidFill>
            <a:schemeClr val="tx1"/>
          </a:solidFill>
          <a:latin typeface="+mn-lt"/>
          <a:ea typeface="+mn-ea"/>
          <a:cs typeface="+mn-cs"/>
        </a:defRPr>
      </a:lvl5pPr>
      <a:lvl6pPr marL="2177415" algn="l" defTabSz="870585" rtl="0" eaLnBrk="1" latinLnBrk="0" hangingPunct="1">
        <a:defRPr sz="1715" kern="1200">
          <a:solidFill>
            <a:schemeClr val="tx1"/>
          </a:solidFill>
          <a:latin typeface="+mn-lt"/>
          <a:ea typeface="+mn-ea"/>
          <a:cs typeface="+mn-cs"/>
        </a:defRPr>
      </a:lvl6pPr>
      <a:lvl7pPr marL="2612390" algn="l" defTabSz="870585" rtl="0" eaLnBrk="1" latinLnBrk="0" hangingPunct="1">
        <a:defRPr sz="1715" kern="1200">
          <a:solidFill>
            <a:schemeClr val="tx1"/>
          </a:solidFill>
          <a:latin typeface="+mn-lt"/>
          <a:ea typeface="+mn-ea"/>
          <a:cs typeface="+mn-cs"/>
        </a:defRPr>
      </a:lvl7pPr>
      <a:lvl8pPr marL="3048000" algn="l" defTabSz="870585" rtl="0" eaLnBrk="1" latinLnBrk="0" hangingPunct="1">
        <a:defRPr sz="1715" kern="1200">
          <a:solidFill>
            <a:schemeClr val="tx1"/>
          </a:solidFill>
          <a:latin typeface="+mn-lt"/>
          <a:ea typeface="+mn-ea"/>
          <a:cs typeface="+mn-cs"/>
        </a:defRPr>
      </a:lvl8pPr>
      <a:lvl9pPr marL="3483610" algn="l" defTabSz="870585" rtl="0" eaLnBrk="1" latinLnBrk="0" hangingPunct="1">
        <a:defRPr sz="17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7.GIF"/></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38.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40.GIF"/><Relationship Id="rId1" Type="http://schemas.openxmlformats.org/officeDocument/2006/relationships/image" Target="../media/image39.GI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41.GI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43.GIF"/><Relationship Id="rId1" Type="http://schemas.openxmlformats.org/officeDocument/2006/relationships/image" Target="../media/image42.GI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44.GI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45.GI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46.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47.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51.GIF"/><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image" Target="../media/image48.G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1" Type="http://schemas.openxmlformats.org/officeDocument/2006/relationships/slideLayout" Target="../slideLayouts/slideLayout2.xml"/><Relationship Id="rId10" Type="http://schemas.openxmlformats.org/officeDocument/2006/relationships/image" Target="../media/image61.png"/><Relationship Id="rId1" Type="http://schemas.openxmlformats.org/officeDocument/2006/relationships/image" Target="../media/image52.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7.xml"/><Relationship Id="rId5" Type="http://schemas.openxmlformats.org/officeDocument/2006/relationships/image" Target="../media/image51.GIF"/><Relationship Id="rId4" Type="http://schemas.openxmlformats.org/officeDocument/2006/relationships/image" Target="../media/image39.GIF"/><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image" Target="../media/image7.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70.png"/><Relationship Id="rId1"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7547" y="1861697"/>
            <a:ext cx="11512806" cy="1384995"/>
          </a:xfrm>
          <a:prstGeom prst="rect">
            <a:avLst/>
          </a:prstGeom>
          <a:noFill/>
        </p:spPr>
        <p:txBody>
          <a:bodyPr wrap="square" rtlCol="0">
            <a:spAutoFit/>
          </a:bodyPr>
          <a:lstStyle/>
          <a:p>
            <a:pPr algn="ctr">
              <a:lnSpc>
                <a:spcPct val="150000"/>
              </a:lnSpc>
            </a:pPr>
            <a:r>
              <a:rPr lang="en-US" altLang="zh-CN" sz="2000" b="1" dirty="0" smtClean="0">
                <a:solidFill>
                  <a:schemeClr val="bg1"/>
                </a:solidFill>
                <a:latin typeface="微软雅黑" panose="020B0503020204020204" pitchFamily="34" charset="-122"/>
                <a:ea typeface="微软雅黑" panose="020B0503020204020204" pitchFamily="34" charset="-122"/>
                <a:cs typeface="+mn-ea"/>
                <a:sym typeface="+mn-lt"/>
              </a:rPr>
              <a:t>《</a:t>
            </a:r>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数据分析师（</a:t>
            </a:r>
            <a:r>
              <a:rPr lang="en-US" altLang="zh-CN" sz="2000" b="1" dirty="0" smtClean="0">
                <a:solidFill>
                  <a:schemeClr val="bg1"/>
                </a:solidFill>
                <a:latin typeface="微软雅黑" panose="020B0503020204020204" pitchFamily="34" charset="-122"/>
                <a:ea typeface="微软雅黑" panose="020B0503020204020204" pitchFamily="34" charset="-122"/>
                <a:cs typeface="+mn-ea"/>
                <a:sym typeface="+mn-lt"/>
              </a:rPr>
              <a:t>Python</a:t>
            </a:r>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dirty="0" smtClean="0">
                <a:solidFill>
                  <a:schemeClr val="bg1"/>
                </a:solidFill>
                <a:latin typeface="微软雅黑" panose="020B0503020204020204" pitchFamily="34" charset="-122"/>
                <a:ea typeface="微软雅黑" panose="020B0503020204020204" pitchFamily="34" charset="-122"/>
                <a:cs typeface="+mn-ea"/>
                <a:sym typeface="+mn-lt"/>
              </a:rPr>
              <a:t>》</a:t>
            </a:r>
            <a:endParaRPr lang="en-US" altLang="zh-CN" sz="2000" b="1" dirty="0" smtClean="0">
              <a:solidFill>
                <a:schemeClr val="bg1"/>
              </a:solidFill>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3600" b="1" dirty="0" smtClean="0">
                <a:solidFill>
                  <a:schemeClr val="bg1"/>
                </a:solidFill>
                <a:latin typeface="微软雅黑" panose="020B0503020204020204" pitchFamily="34" charset="-122"/>
                <a:ea typeface="微软雅黑" panose="020B0503020204020204" pitchFamily="34" charset="-122"/>
                <a:cs typeface="+mn-ea"/>
                <a:sym typeface="+mn-lt"/>
              </a:rPr>
              <a:t>从零开始玩数据分析 </a:t>
            </a:r>
            <a:r>
              <a:rPr lang="en-US" altLang="zh-CN" sz="3600" b="1" dirty="0" smtClean="0">
                <a:solidFill>
                  <a:schemeClr val="bg1"/>
                </a:solidFill>
                <a:latin typeface="微软雅黑" panose="020B0503020204020204" pitchFamily="34" charset="-122"/>
                <a:ea typeface="微软雅黑" panose="020B0503020204020204" pitchFamily="34" charset="-122"/>
                <a:cs typeface="+mn-ea"/>
                <a:sym typeface="+mn-lt"/>
              </a:rPr>
              <a:t>– </a:t>
            </a:r>
            <a:r>
              <a:rPr lang="zh-CN" altLang="en-US" sz="3600" b="1" dirty="0" smtClean="0">
                <a:solidFill>
                  <a:schemeClr val="bg1"/>
                </a:solidFill>
                <a:latin typeface="微软雅黑" panose="020B0503020204020204" pitchFamily="34" charset="-122"/>
                <a:ea typeface="微软雅黑" panose="020B0503020204020204" pitchFamily="34" charset="-122"/>
                <a:cs typeface="+mn-ea"/>
                <a:sym typeface="+mn-lt"/>
              </a:rPr>
              <a:t>用</a:t>
            </a:r>
            <a:r>
              <a:rPr lang="en-US" altLang="zh-CN" sz="3600" b="1" dirty="0" smtClean="0">
                <a:solidFill>
                  <a:schemeClr val="bg1"/>
                </a:solidFill>
                <a:latin typeface="微软雅黑" panose="020B0503020204020204" pitchFamily="34" charset="-122"/>
                <a:ea typeface="微软雅黑" panose="020B0503020204020204" pitchFamily="34" charset="-122"/>
                <a:cs typeface="+mn-ea"/>
                <a:sym typeface="+mn-lt"/>
              </a:rPr>
              <a:t>Python </a:t>
            </a:r>
            <a:r>
              <a:rPr lang="zh-CN" altLang="en-US" sz="3600" b="1" dirty="0" smtClean="0">
                <a:solidFill>
                  <a:schemeClr val="bg1"/>
                </a:solidFill>
                <a:latin typeface="微软雅黑" panose="020B0503020204020204" pitchFamily="34" charset="-122"/>
                <a:ea typeface="微软雅黑" panose="020B0503020204020204" pitchFamily="34" charset="-122"/>
                <a:cs typeface="+mn-ea"/>
                <a:sym typeface="+mn-lt"/>
              </a:rPr>
              <a:t>你懂的</a:t>
            </a:r>
            <a:endParaRPr lang="zh-CN" altLang="en-US" sz="3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836579" y="3627753"/>
            <a:ext cx="10734742" cy="1292662"/>
          </a:xfrm>
          <a:prstGeom prst="rect">
            <a:avLst/>
          </a:prstGeom>
          <a:noFill/>
        </p:spPr>
        <p:txBody>
          <a:bodyPr wrap="square" rtlCol="0">
            <a:spAutoFit/>
          </a:bodyPr>
          <a:lstStyle/>
          <a:p>
            <a:pPr lvl="0" algn="ctr">
              <a:lnSpc>
                <a:spcPct val="150000"/>
              </a:lnSpc>
            </a:pPr>
            <a:r>
              <a:rPr lang="en-US" altLang="zh-CN" sz="2000" b="1" dirty="0" smtClean="0">
                <a:solidFill>
                  <a:srgbClr val="FFC000"/>
                </a:solidFill>
                <a:latin typeface="造字工房悦黑体验版常规体" pitchFamily="50" charset="-122"/>
                <a:ea typeface="造字工房悦黑体验版常规体" pitchFamily="50" charset="-122"/>
                <a:cs typeface="+mn-ea"/>
                <a:sym typeface="+mn-lt"/>
              </a:rPr>
              <a:t>06</a:t>
            </a:r>
            <a:endParaRPr lang="en-US" altLang="zh-CN" sz="2000" b="1" dirty="0" smtClean="0">
              <a:solidFill>
                <a:srgbClr val="FFC000"/>
              </a:solidFill>
              <a:latin typeface="造字工房悦黑体验版常规体" pitchFamily="50" charset="-122"/>
              <a:ea typeface="造字工房悦黑体验版常规体" pitchFamily="50" charset="-122"/>
              <a:cs typeface="+mn-ea"/>
              <a:sym typeface="+mn-lt"/>
            </a:endParaRPr>
          </a:p>
          <a:p>
            <a:pPr lvl="0" algn="ctr">
              <a:lnSpc>
                <a:spcPct val="150000"/>
              </a:lnSpc>
            </a:pPr>
            <a:r>
              <a:rPr lang="zh-CN" altLang="en-US" sz="3200" b="1" dirty="0">
                <a:solidFill>
                  <a:srgbClr val="FFC000"/>
                </a:solidFill>
                <a:latin typeface="造字工房悦黑体验版常规体" pitchFamily="50" charset="-122"/>
                <a:ea typeface="造字工房悦黑体验版常规体" pitchFamily="50" charset="-122"/>
                <a:cs typeface="+mn-ea"/>
                <a:sym typeface="+mn-lt"/>
              </a:rPr>
              <a:t>用实践告诉你，大数据不是纸上谈兵！</a:t>
            </a:r>
            <a:endParaRPr lang="zh-CN" altLang="en-US" sz="3200" b="1" dirty="0">
              <a:solidFill>
                <a:srgbClr val="FFC000"/>
              </a:solidFill>
              <a:latin typeface="造字工房悦黑体验版常规体" pitchFamily="50" charset="-122"/>
              <a:ea typeface="造字工房悦黑体验版常规体" pitchFamily="50"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048000" y="5354320"/>
            <a:ext cx="6253274" cy="738664"/>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通勤</a:t>
            </a:r>
            <a:r>
              <a:rPr lang="zh-CN" altLang="en-US" sz="1600" dirty="0" smtClean="0">
                <a:solidFill>
                  <a:schemeClr val="bg1"/>
                </a:solidFill>
                <a:latin typeface="造字工房悦黑体验版常规体" pitchFamily="50" charset="-122"/>
                <a:ea typeface="造字工房悦黑体验版常规体" pitchFamily="50" charset="-122"/>
              </a:rPr>
              <a:t>距离</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200" dirty="0">
                <a:solidFill>
                  <a:schemeClr val="bg1"/>
                </a:solidFill>
                <a:latin typeface="造字工房悦黑体验版常规体" pitchFamily="50" charset="-122"/>
                <a:ea typeface="造字工房悦黑体验版常规体" pitchFamily="50" charset="-122"/>
              </a:rPr>
              <a:t>第一、第二、第三空间的适宜距离通勤比例分别为</a:t>
            </a:r>
            <a:r>
              <a:rPr lang="en-US" altLang="zh-CN" sz="1200" dirty="0">
                <a:solidFill>
                  <a:schemeClr val="bg1"/>
                </a:solidFill>
                <a:latin typeface="造字工房悦黑体验版常规体" pitchFamily="50" charset="-122"/>
                <a:ea typeface="造字工房悦黑体验版常规体" pitchFamily="50" charset="-122"/>
              </a:rPr>
              <a:t>80.4%</a:t>
            </a:r>
            <a:r>
              <a:rPr lang="zh-CN" altLang="en-US" sz="1200" dirty="0">
                <a:solidFill>
                  <a:schemeClr val="bg1"/>
                </a:solidFill>
                <a:latin typeface="造字工房悦黑体验版常规体" pitchFamily="50" charset="-122"/>
                <a:ea typeface="造字工房悦黑体验版常规体" pitchFamily="50" charset="-122"/>
              </a:rPr>
              <a:t>、</a:t>
            </a:r>
            <a:r>
              <a:rPr lang="en-US" altLang="zh-CN" sz="1200" dirty="0">
                <a:solidFill>
                  <a:schemeClr val="bg1"/>
                </a:solidFill>
                <a:latin typeface="造字工房悦黑体验版常规体" pitchFamily="50" charset="-122"/>
                <a:ea typeface="造字工房悦黑体验版常规体" pitchFamily="50" charset="-122"/>
              </a:rPr>
              <a:t>78.2%</a:t>
            </a:r>
            <a:r>
              <a:rPr lang="zh-CN" altLang="en-US" sz="1200" dirty="0">
                <a:solidFill>
                  <a:schemeClr val="bg1"/>
                </a:solidFill>
                <a:latin typeface="造字工房悦黑体验版常规体" pitchFamily="50" charset="-122"/>
                <a:ea typeface="造字工房悦黑体验版常规体" pitchFamily="50" charset="-122"/>
              </a:rPr>
              <a:t>和</a:t>
            </a:r>
            <a:r>
              <a:rPr lang="en-US" altLang="zh-CN" sz="1200" dirty="0">
                <a:solidFill>
                  <a:schemeClr val="bg1"/>
                </a:solidFill>
                <a:latin typeface="造字工房悦黑体验版常规体" pitchFamily="50" charset="-122"/>
                <a:ea typeface="造字工房悦黑体验版常规体" pitchFamily="50" charset="-122"/>
              </a:rPr>
              <a:t>65.6%</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6880" y="1388752"/>
            <a:ext cx="11318240" cy="37756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04240" y="4988560"/>
            <a:ext cx="10540794" cy="461665"/>
          </a:xfrm>
          <a:prstGeom prst="rect">
            <a:avLst/>
          </a:prstGeom>
          <a:noFill/>
        </p:spPr>
        <p:txBody>
          <a:bodyPr wrap="square" rtlCol="0">
            <a:spAutoFit/>
          </a:bodyPr>
          <a:lstStyle/>
          <a:p>
            <a:pPr algn="ctr">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第一</a:t>
            </a:r>
            <a:r>
              <a:rPr lang="zh-CN" altLang="en-US" sz="1600" dirty="0">
                <a:solidFill>
                  <a:schemeClr val="bg1"/>
                </a:solidFill>
                <a:latin typeface="造字工房悦黑体验版常规体" pitchFamily="50" charset="-122"/>
                <a:ea typeface="造字工房悦黑体验版常规体" pitchFamily="50" charset="-122"/>
              </a:rPr>
              <a:t>空间的各类资源密度均显著高于第二和第三空间。第三空间的资源密度只有第一空间的</a:t>
            </a:r>
            <a:r>
              <a:rPr lang="en-US" altLang="zh-CN" sz="1600" dirty="0">
                <a:solidFill>
                  <a:schemeClr val="bg1"/>
                </a:solidFill>
                <a:latin typeface="造字工房悦黑体验版常规体" pitchFamily="50" charset="-122"/>
                <a:ea typeface="造字工房悦黑体验版常规体" pitchFamily="50" charset="-122"/>
              </a:rPr>
              <a:t>10%-20%</a:t>
            </a:r>
            <a:r>
              <a:rPr lang="zh-CN" altLang="en-US" sz="1600" dirty="0">
                <a:solidFill>
                  <a:schemeClr val="bg1"/>
                </a:solidFill>
                <a:latin typeface="造字工房悦黑体验版常规体" pitchFamily="50" charset="-122"/>
                <a:ea typeface="造字工房悦黑体验版常规体" pitchFamily="50" charset="-122"/>
              </a:rPr>
              <a:t>。</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pic>
        <p:nvPicPr>
          <p:cNvPr id="5" name="图片 4"/>
          <p:cNvPicPr>
            <a:picLocks noChangeAspect="1"/>
          </p:cNvPicPr>
          <p:nvPr/>
        </p:nvPicPr>
        <p:blipFill rotWithShape="1">
          <a:blip r:embed="rId1"/>
          <a:srcRect t="861"/>
          <a:stretch>
            <a:fillRect/>
          </a:stretch>
        </p:blipFill>
        <p:spPr>
          <a:xfrm>
            <a:off x="326156" y="721359"/>
            <a:ext cx="4052249" cy="4028681"/>
          </a:xfrm>
          <a:prstGeom prst="rect">
            <a:avLst/>
          </a:prstGeom>
        </p:spPr>
      </p:pic>
      <p:pic>
        <p:nvPicPr>
          <p:cNvPr id="2" name="图片 1"/>
          <p:cNvPicPr>
            <a:picLocks noChangeAspect="1"/>
          </p:cNvPicPr>
          <p:nvPr/>
        </p:nvPicPr>
        <p:blipFill>
          <a:blip r:embed="rId2"/>
          <a:stretch>
            <a:fillRect/>
          </a:stretch>
        </p:blipFill>
        <p:spPr>
          <a:xfrm>
            <a:off x="4378405" y="721360"/>
            <a:ext cx="7408328" cy="4028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70733" y="634063"/>
            <a:ext cx="4663667" cy="4785682"/>
          </a:xfrm>
          <a:prstGeom prst="rect">
            <a:avLst/>
          </a:prstGeom>
        </p:spPr>
      </p:pic>
      <p:sp>
        <p:nvSpPr>
          <p:cNvPr id="8" name="文本框 7"/>
          <p:cNvSpPr txBox="1"/>
          <p:nvPr/>
        </p:nvSpPr>
        <p:spPr>
          <a:xfrm>
            <a:off x="1036320" y="5541665"/>
            <a:ext cx="10332492" cy="1015663"/>
          </a:xfrm>
          <a:prstGeom prst="rect">
            <a:avLst/>
          </a:prstGeom>
          <a:noFill/>
        </p:spPr>
        <p:txBody>
          <a:bodyPr wrap="square" rtlCol="0">
            <a:spAutoFit/>
          </a:bodyPr>
          <a:lstStyle/>
          <a:p>
            <a:pPr algn="ctr">
              <a:lnSpc>
                <a:spcPct val="150000"/>
              </a:lnSpc>
            </a:pPr>
            <a:r>
              <a:rPr lang="zh-CN" altLang="en-US" sz="1600" b="1" dirty="0">
                <a:solidFill>
                  <a:srgbClr val="FFC000"/>
                </a:solidFill>
                <a:latin typeface="造字工房悦黑体验版常规体" pitchFamily="50" charset="-122"/>
                <a:ea typeface="造字工房悦黑体验版常规体" pitchFamily="50" charset="-122"/>
              </a:rPr>
              <a:t>上海人的第一套房都买在哪里呢</a:t>
            </a:r>
            <a:r>
              <a:rPr lang="zh-CN" altLang="en-US" sz="1600" b="1" dirty="0" smtClean="0">
                <a:solidFill>
                  <a:srgbClr val="FFC000"/>
                </a:solidFill>
                <a:latin typeface="造字工房悦黑体验版常规体" pitchFamily="50" charset="-122"/>
                <a:ea typeface="造字工房悦黑体验版常规体" pitchFamily="50" charset="-122"/>
              </a:rPr>
              <a:t>？</a:t>
            </a:r>
            <a:endParaRPr lang="en-US" altLang="zh-CN" sz="1600" b="1" dirty="0" smtClean="0">
              <a:solidFill>
                <a:srgbClr val="FFC000"/>
              </a:solidFill>
              <a:latin typeface="造字工房悦黑体验版常规体" pitchFamily="50" charset="-122"/>
              <a:ea typeface="造字工房悦黑体验版常规体" pitchFamily="50" charset="-122"/>
            </a:endParaRPr>
          </a:p>
          <a:p>
            <a:pPr algn="ctr">
              <a:lnSpc>
                <a:spcPct val="150000"/>
              </a:lnSpc>
            </a:pPr>
            <a:r>
              <a:rPr lang="zh-CN" altLang="en-US" sz="1200" dirty="0">
                <a:solidFill>
                  <a:schemeClr val="bg1"/>
                </a:solidFill>
                <a:latin typeface="造字工房悦黑体验版常规体" pitchFamily="50" charset="-122"/>
                <a:ea typeface="造字工房悦黑体验版常规体" pitchFamily="50" charset="-122"/>
              </a:rPr>
              <a:t>第二套房在空间分布与第一套房有着巨大的</a:t>
            </a:r>
            <a:r>
              <a:rPr lang="zh-CN" altLang="en-US" sz="1200" dirty="0" smtClean="0">
                <a:solidFill>
                  <a:schemeClr val="bg1"/>
                </a:solidFill>
                <a:latin typeface="造字工房悦黑体验版常规体" pitchFamily="50" charset="-122"/>
                <a:ea typeface="造字工房悦黑体验版常规体" pitchFamily="50" charset="-122"/>
              </a:rPr>
              <a:t>差异</a:t>
            </a:r>
            <a:endParaRPr lang="en-US" altLang="zh-CN" sz="1200"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200" dirty="0" smtClean="0">
                <a:solidFill>
                  <a:schemeClr val="bg1"/>
                </a:solidFill>
                <a:latin typeface="造字工房悦黑体验版常规体" pitchFamily="50" charset="-122"/>
                <a:ea typeface="造字工房悦黑体验版常规体" pitchFamily="50" charset="-122"/>
              </a:rPr>
              <a:t>二</a:t>
            </a:r>
            <a:r>
              <a:rPr lang="zh-CN" altLang="en-US" sz="1200" dirty="0">
                <a:solidFill>
                  <a:schemeClr val="bg1"/>
                </a:solidFill>
                <a:latin typeface="造字工房悦黑体验版常规体" pitchFamily="50" charset="-122"/>
                <a:ea typeface="造字工房悦黑体验版常规体" pitchFamily="50" charset="-122"/>
              </a:rPr>
              <a:t>次购房的选择地基本上占据了第一空间和大部分的第二空间，第三空间中仅在嘉定北部、青浦西部和浦东惠南有零星的分布。</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70733" y="634063"/>
            <a:ext cx="4663667" cy="4785682"/>
          </a:xfrm>
          <a:prstGeom prst="rect">
            <a:avLst/>
          </a:prstGeom>
        </p:spPr>
      </p:pic>
      <p:sp>
        <p:nvSpPr>
          <p:cNvPr id="8" name="文本框 7"/>
          <p:cNvSpPr txBox="1"/>
          <p:nvPr/>
        </p:nvSpPr>
        <p:spPr>
          <a:xfrm>
            <a:off x="1036320" y="5541665"/>
            <a:ext cx="10332492" cy="738664"/>
          </a:xfrm>
          <a:prstGeom prst="rect">
            <a:avLst/>
          </a:prstGeom>
          <a:noFill/>
        </p:spPr>
        <p:txBody>
          <a:bodyPr wrap="square" rtlCol="0">
            <a:spAutoFit/>
          </a:bodyPr>
          <a:lstStyle/>
          <a:p>
            <a:pPr algn="ctr">
              <a:lnSpc>
                <a:spcPct val="150000"/>
              </a:lnSpc>
            </a:pPr>
            <a:r>
              <a:rPr lang="zh-CN" altLang="en-US" sz="1600" b="1" dirty="0">
                <a:solidFill>
                  <a:srgbClr val="FFC000"/>
                </a:solidFill>
                <a:latin typeface="造字工房悦黑体验版常规体" pitchFamily="50" charset="-122"/>
                <a:ea typeface="造字工房悦黑体验版常规体" pitchFamily="50" charset="-122"/>
              </a:rPr>
              <a:t>那么这些选择在第三空间置业的市民，是否能够通过第二套房进入高一层空间呢？</a:t>
            </a:r>
            <a:endParaRPr lang="en-US" altLang="zh-CN" sz="1600" b="1" dirty="0">
              <a:solidFill>
                <a:srgbClr val="FFC000"/>
              </a:solidFill>
              <a:latin typeface="造字工房悦黑体验版常规体" pitchFamily="50" charset="-122"/>
              <a:ea typeface="造字工房悦黑体验版常规体" pitchFamily="50" charset="-122"/>
            </a:endParaRPr>
          </a:p>
          <a:p>
            <a:pPr algn="ctr">
              <a:lnSpc>
                <a:spcPct val="150000"/>
              </a:lnSpc>
            </a:pPr>
            <a:r>
              <a:rPr lang="zh-CN" altLang="en-US" sz="1200" dirty="0" smtClean="0">
                <a:solidFill>
                  <a:schemeClr val="bg1"/>
                </a:solidFill>
                <a:latin typeface="造字工房悦黑体验版常规体" pitchFamily="50" charset="-122"/>
                <a:ea typeface="造字工房悦黑体验版常规体" pitchFamily="50" charset="-122"/>
              </a:rPr>
              <a:t>上海</a:t>
            </a:r>
            <a:r>
              <a:rPr lang="zh-CN" altLang="en-US" sz="1200" dirty="0">
                <a:solidFill>
                  <a:schemeClr val="bg1"/>
                </a:solidFill>
                <a:latin typeface="造字工房悦黑体验版常规体" pitchFamily="50" charset="-122"/>
                <a:ea typeface="造字工房悦黑体验版常规体" pitchFamily="50" charset="-122"/>
              </a:rPr>
              <a:t>人的第一套房大多买在第三空间，只有少量分布在第二空间，而在第一空间的数量则非常稀少。</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pic>
        <p:nvPicPr>
          <p:cNvPr id="4" name="图片 3"/>
          <p:cNvPicPr>
            <a:picLocks noChangeAspect="1"/>
          </p:cNvPicPr>
          <p:nvPr/>
        </p:nvPicPr>
        <p:blipFill>
          <a:blip r:embed="rId2"/>
          <a:stretch>
            <a:fillRect/>
          </a:stretch>
        </p:blipFill>
        <p:spPr>
          <a:xfrm>
            <a:off x="3870733" y="634063"/>
            <a:ext cx="4541998" cy="47856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4240" y="2153920"/>
            <a:ext cx="10540794" cy="1708160"/>
          </a:xfrm>
          <a:prstGeom prst="rect">
            <a:avLst/>
          </a:prstGeom>
          <a:noFill/>
        </p:spPr>
        <p:txBody>
          <a:bodyPr wrap="square" rtlCol="0">
            <a:spAutoFit/>
          </a:bodyPr>
          <a:lstStyle/>
          <a:p>
            <a:pPr>
              <a:lnSpc>
                <a:spcPct val="150000"/>
              </a:lnSpc>
            </a:pPr>
            <a:r>
              <a:rPr lang="zh-CN" altLang="en-US" sz="1400" dirty="0" smtClean="0">
                <a:solidFill>
                  <a:schemeClr val="bg1"/>
                </a:solidFill>
                <a:latin typeface="造字工房悦黑体验版常规体" pitchFamily="50" charset="-122"/>
                <a:ea typeface="造字工房悦黑体验版常规体" pitchFamily="50" charset="-122"/>
              </a:rPr>
              <a:t>看上去，似乎是被折叠的上海，不同空间之间的通道仍然相对通畅</a:t>
            </a:r>
            <a:endParaRPr lang="zh-CN" altLang="en-US" sz="1400" dirty="0" smtClean="0">
              <a:solidFill>
                <a:schemeClr val="bg1"/>
              </a:solidFill>
              <a:latin typeface="造字工房悦黑体验版常规体" pitchFamily="50" charset="-122"/>
              <a:ea typeface="造字工房悦黑体验版常规体" pitchFamily="50" charset="-122"/>
            </a:endParaRPr>
          </a:p>
          <a:p>
            <a:pPr>
              <a:lnSpc>
                <a:spcPct val="150000"/>
              </a:lnSpc>
            </a:pPr>
            <a:endParaRPr lang="zh-CN" altLang="en-US" sz="1400" dirty="0" smtClean="0">
              <a:solidFill>
                <a:schemeClr val="bg1"/>
              </a:solidFill>
              <a:latin typeface="造字工房悦黑体验版常规体" pitchFamily="50" charset="-122"/>
              <a:ea typeface="造字工房悦黑体验版常规体" pitchFamily="50" charset="-122"/>
            </a:endParaRPr>
          </a:p>
          <a:p>
            <a:pPr>
              <a:lnSpc>
                <a:spcPct val="150000"/>
              </a:lnSpc>
            </a:pPr>
            <a:r>
              <a:rPr lang="zh-CN" altLang="en-US" sz="1400" dirty="0" smtClean="0">
                <a:solidFill>
                  <a:schemeClr val="bg1"/>
                </a:solidFill>
                <a:latin typeface="造字工房悦黑体验版常规体" pitchFamily="50" charset="-122"/>
                <a:ea typeface="造字工房悦黑体验版常规体" pitchFamily="50" charset="-122"/>
              </a:rPr>
              <a:t>虽然在初次置业时，大部分年轻人都不得不选择在第三空间中居住，但假如他们通过个人的奋斗和财富的积累之后，有了第二次选择空间的机会，他们绝大多数还是能够上升到第二空间，甚至跃迁到第一空间当中。</a:t>
            </a:r>
            <a:endParaRPr lang="en-US" altLang="zh-CN" sz="1400" dirty="0" smtClean="0">
              <a:solidFill>
                <a:schemeClr val="bg1"/>
              </a:solidFill>
              <a:latin typeface="造字工房悦黑体验版常规体" pitchFamily="50" charset="-122"/>
              <a:ea typeface="造字工房悦黑体验版常规体" pitchFamily="50" charset="-122"/>
            </a:endParaRPr>
          </a:p>
          <a:p>
            <a:pPr>
              <a:lnSpc>
                <a:spcPct val="150000"/>
              </a:lnSpc>
            </a:pPr>
            <a:endParaRPr lang="en-US" altLang="zh-CN" sz="1400" dirty="0" smtClean="0">
              <a:solidFill>
                <a:schemeClr val="bg1"/>
              </a:solidFill>
              <a:latin typeface="造字工房悦黑体验版常规体" pitchFamily="50" charset="-122"/>
              <a:ea typeface="造字工房悦黑体验版常规体" pitchFamily="50" charset="-122"/>
            </a:endParaRPr>
          </a:p>
        </p:txBody>
      </p:sp>
      <p:sp>
        <p:nvSpPr>
          <p:cNvPr id="7" name="文本框 6"/>
          <p:cNvSpPr txBox="1"/>
          <p:nvPr/>
        </p:nvSpPr>
        <p:spPr>
          <a:xfrm>
            <a:off x="904240" y="3618865"/>
            <a:ext cx="10540794" cy="684803"/>
          </a:xfrm>
          <a:prstGeom prst="rect">
            <a:avLst/>
          </a:prstGeom>
          <a:noFill/>
        </p:spPr>
        <p:txBody>
          <a:bodyPr wrap="square" rtlCol="0">
            <a:spAutoFit/>
          </a:bodyPr>
          <a:lstStyle/>
          <a:p>
            <a:pPr>
              <a:lnSpc>
                <a:spcPct val="150000"/>
              </a:lnSpc>
            </a:pPr>
            <a:r>
              <a:rPr lang="zh-CN" altLang="en-US" sz="2800" dirty="0">
                <a:solidFill>
                  <a:srgbClr val="FFC000"/>
                </a:solidFill>
                <a:latin typeface="造字工房悦黑体验版常规体" pitchFamily="50" charset="-122"/>
                <a:ea typeface="造字工房悦黑体验版常规体" pitchFamily="50" charset="-122"/>
              </a:rPr>
              <a:t>首先，你得在上海的第三空间，买得起一套房。</a:t>
            </a:r>
            <a:endParaRPr lang="zh-CN" altLang="en-US" sz="2800"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14699" y="2737273"/>
            <a:ext cx="7891905" cy="1200329"/>
          </a:xfrm>
          <a:prstGeom prst="rect">
            <a:avLst/>
          </a:prstGeom>
          <a:noFill/>
        </p:spPr>
        <p:txBody>
          <a:bodyPr wrap="none" rtlCol="0">
            <a:spAutoFit/>
          </a:bodyPr>
          <a:lstStyle/>
          <a:p>
            <a:pPr algn="ctr"/>
            <a:r>
              <a:rPr lang="zh-CN" altLang="en-US" sz="3200" dirty="0" smtClean="0">
                <a:solidFill>
                  <a:schemeClr val="bg1"/>
                </a:solidFill>
                <a:latin typeface="造字工房悦黑体验版常规体" pitchFamily="50" charset="-122"/>
                <a:ea typeface="造字工房悦黑体验版常规体" pitchFamily="50" charset="-122"/>
              </a:rPr>
              <a:t>我们还搞过什么</a:t>
            </a:r>
            <a:r>
              <a:rPr lang="en-US" altLang="zh-CN" sz="3200" dirty="0" smtClean="0">
                <a:solidFill>
                  <a:schemeClr val="bg1"/>
                </a:solidFill>
                <a:latin typeface="造字工房悦黑体验版常规体" pitchFamily="50" charset="-122"/>
                <a:ea typeface="造字工房悦黑体验版常规体" pitchFamily="50" charset="-122"/>
              </a:rPr>
              <a:t>…</a:t>
            </a:r>
            <a:endParaRPr lang="en-US" altLang="zh-CN" sz="3200" dirty="0" smtClean="0">
              <a:solidFill>
                <a:schemeClr val="bg1"/>
              </a:solidFill>
              <a:latin typeface="造字工房悦黑体验版常规体" pitchFamily="50" charset="-122"/>
              <a:ea typeface="造字工房悦黑体验版常规体" pitchFamily="50" charset="-122"/>
            </a:endParaRPr>
          </a:p>
          <a:p>
            <a:pPr algn="ctr"/>
            <a:r>
              <a:rPr lang="en-US" altLang="zh-CN" sz="4000" b="1" dirty="0" smtClean="0">
                <a:solidFill>
                  <a:srgbClr val="FFC000"/>
                </a:solidFill>
                <a:latin typeface="造字工房悦黑体验版常规体" pitchFamily="50" charset="-122"/>
                <a:ea typeface="造字工房悦黑体验版常规体" pitchFamily="50" charset="-122"/>
              </a:rPr>
              <a:t>《</a:t>
            </a:r>
            <a:r>
              <a:rPr lang="zh-CN" altLang="en-US" sz="4000" b="1" dirty="0">
                <a:solidFill>
                  <a:srgbClr val="FFC000"/>
                </a:solidFill>
                <a:latin typeface="造字工房悦黑体验版常规体" pitchFamily="50" charset="-122"/>
                <a:ea typeface="造字工房悦黑体验版常规体" pitchFamily="50" charset="-122"/>
              </a:rPr>
              <a:t>假如上海地铁延长运营</a:t>
            </a:r>
            <a:r>
              <a:rPr lang="en-US" altLang="zh-CN" sz="4000" b="1" dirty="0">
                <a:solidFill>
                  <a:srgbClr val="FFC000"/>
                </a:solidFill>
                <a:latin typeface="造字工房悦黑体验版常规体" pitchFamily="50" charset="-122"/>
                <a:ea typeface="造字工房悦黑体验版常规体" pitchFamily="50" charset="-122"/>
              </a:rPr>
              <a:t>1</a:t>
            </a:r>
            <a:r>
              <a:rPr lang="zh-CN" altLang="en-US" sz="4000" b="1" dirty="0">
                <a:solidFill>
                  <a:srgbClr val="FFC000"/>
                </a:solidFill>
                <a:latin typeface="造字工房悦黑体验版常规体" pitchFamily="50" charset="-122"/>
                <a:ea typeface="造字工房悦黑体验版常规体" pitchFamily="50" charset="-122"/>
              </a:rPr>
              <a:t>小时</a:t>
            </a:r>
            <a:r>
              <a:rPr lang="en-US" altLang="zh-CN" sz="4000" b="1" dirty="0" smtClean="0">
                <a:solidFill>
                  <a:srgbClr val="FFC000"/>
                </a:solidFill>
                <a:latin typeface="造字工房悦黑体验版常规体" pitchFamily="50" charset="-122"/>
                <a:ea typeface="造字工房悦黑体验版常规体" pitchFamily="50" charset="-122"/>
              </a:rPr>
              <a:t>》</a:t>
            </a:r>
            <a:endParaRPr lang="zh-CN" altLang="en-US" sz="3200" dirty="0">
              <a:solidFill>
                <a:schemeClr val="bg1"/>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01221" y="4192712"/>
            <a:ext cx="3457212" cy="1908215"/>
          </a:xfrm>
          <a:prstGeom prst="rect">
            <a:avLst/>
          </a:prstGeom>
          <a:noFill/>
        </p:spPr>
        <p:txBody>
          <a:bodyPr wrap="square" rtlCol="0">
            <a:spAutoFit/>
          </a:bodyPr>
          <a:lstStyle/>
          <a:p>
            <a:pPr algn="just">
              <a:lnSpc>
                <a:spcPct val="150000"/>
              </a:lnSpc>
            </a:pPr>
            <a:r>
              <a:rPr lang="en-US" altLang="zh-CN" sz="1600" b="1" dirty="0">
                <a:solidFill>
                  <a:srgbClr val="FFC000"/>
                </a:solidFill>
                <a:latin typeface="造字工房悦黑体验版常规体" pitchFamily="50" charset="-122"/>
                <a:ea typeface="造字工房悦黑体验版常规体" pitchFamily="50" charset="-122"/>
              </a:rPr>
              <a:t>20</a:t>
            </a:r>
            <a:r>
              <a:rPr lang="zh-CN" altLang="en-US" sz="1600" b="1" dirty="0">
                <a:solidFill>
                  <a:srgbClr val="FFC000"/>
                </a:solidFill>
                <a:latin typeface="造字工房悦黑体验版常规体" pitchFamily="50" charset="-122"/>
                <a:ea typeface="造字工房悦黑体验版常规体" pitchFamily="50" charset="-122"/>
              </a:rPr>
              <a:t>点至</a:t>
            </a:r>
            <a:r>
              <a:rPr lang="en-US" altLang="zh-CN" sz="1600" b="1" dirty="0">
                <a:solidFill>
                  <a:srgbClr val="FFC000"/>
                </a:solidFill>
                <a:latin typeface="造字工房悦黑体验版常规体" pitchFamily="50" charset="-122"/>
                <a:ea typeface="造字工房悦黑体验版常规体" pitchFamily="50" charset="-122"/>
              </a:rPr>
              <a:t>22</a:t>
            </a:r>
            <a:r>
              <a:rPr lang="zh-CN" altLang="en-US" sz="1600" b="1" dirty="0">
                <a:solidFill>
                  <a:srgbClr val="FFC000"/>
                </a:solidFill>
                <a:latin typeface="造字工房悦黑体验版常规体" pitchFamily="50" charset="-122"/>
                <a:ea typeface="造字工房悦黑体验版常规体" pitchFamily="50" charset="-122"/>
              </a:rPr>
              <a:t>点之间 </a:t>
            </a:r>
            <a:r>
              <a:rPr lang="zh-CN" altLang="en-US" sz="1600" dirty="0" smtClean="0">
                <a:solidFill>
                  <a:schemeClr val="bg1"/>
                </a:solidFill>
                <a:latin typeface="造字工房悦黑体验版常规体" pitchFamily="50" charset="-122"/>
                <a:ea typeface="造字工房悦黑体验版常规体" pitchFamily="50" charset="-122"/>
              </a:rPr>
              <a:t>→ 地铁</a:t>
            </a:r>
            <a:r>
              <a:rPr lang="zh-CN" altLang="en-US" sz="1600" dirty="0">
                <a:solidFill>
                  <a:schemeClr val="bg1"/>
                </a:solidFill>
                <a:latin typeface="造字工房悦黑体验版常规体" pitchFamily="50" charset="-122"/>
                <a:ea typeface="造字工房悦黑体验版常规体" pitchFamily="50" charset="-122"/>
              </a:rPr>
              <a:t>与出租车的客流波动情况有明显的同步性。</a:t>
            </a:r>
            <a:r>
              <a:rPr lang="zh-CN" altLang="en-US" sz="1600" dirty="0" smtClean="0">
                <a:solidFill>
                  <a:schemeClr val="bg1"/>
                </a:solidFill>
                <a:latin typeface="造字工房悦黑体验版常规体" pitchFamily="50" charset="-122"/>
                <a:ea typeface="造字工房悦黑体验版常规体" pitchFamily="50" charset="-122"/>
              </a:rPr>
              <a:t>但</a:t>
            </a:r>
            <a:r>
              <a:rPr lang="zh-CN" altLang="en-US" sz="1600" b="1" dirty="0">
                <a:solidFill>
                  <a:srgbClr val="FFC000"/>
                </a:solidFill>
                <a:latin typeface="造字工房悦黑体验版常规体" pitchFamily="50" charset="-122"/>
                <a:ea typeface="造字工房悦黑体验版常规体" pitchFamily="50" charset="-122"/>
              </a:rPr>
              <a:t>是</a:t>
            </a:r>
            <a:r>
              <a:rPr lang="en-US" altLang="zh-CN" sz="1600" b="1" dirty="0">
                <a:solidFill>
                  <a:srgbClr val="FFC000"/>
                </a:solidFill>
                <a:latin typeface="造字工房悦黑体验版常规体" pitchFamily="50" charset="-122"/>
                <a:ea typeface="造字工房悦黑体验版常规体" pitchFamily="50" charset="-122"/>
              </a:rPr>
              <a:t>22:00-22:10</a:t>
            </a:r>
            <a:r>
              <a:rPr lang="zh-CN" altLang="en-US" sz="1600" b="1" dirty="0">
                <a:solidFill>
                  <a:srgbClr val="FFC000"/>
                </a:solidFill>
                <a:latin typeface="造字工房悦黑体验版常规体" pitchFamily="50" charset="-122"/>
                <a:ea typeface="造字工房悦黑体验版常规体" pitchFamily="50" charset="-122"/>
              </a:rPr>
              <a:t>之间 </a:t>
            </a:r>
            <a:r>
              <a:rPr lang="zh-CN" altLang="en-US" sz="1600" dirty="0" smtClean="0">
                <a:solidFill>
                  <a:schemeClr val="bg1"/>
                </a:solidFill>
                <a:latin typeface="造字工房悦黑体验版常规体" pitchFamily="50" charset="-122"/>
                <a:ea typeface="造字工房悦黑体验版常规体" pitchFamily="50" charset="-122"/>
              </a:rPr>
              <a:t>→ 由于</a:t>
            </a:r>
            <a:r>
              <a:rPr lang="zh-CN" altLang="en-US" sz="1600" dirty="0">
                <a:solidFill>
                  <a:schemeClr val="bg1"/>
                </a:solidFill>
                <a:latin typeface="造字工房悦黑体验版常规体" pitchFamily="50" charset="-122"/>
                <a:ea typeface="造字工房悦黑体验版常规体" pitchFamily="50" charset="-122"/>
              </a:rPr>
              <a:t>地铁的停运，导致出租车的客流需求有个明显的小高峰。</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grpSp>
        <p:nvGrpSpPr>
          <p:cNvPr id="8" name="组合 7"/>
          <p:cNvGrpSpPr/>
          <p:nvPr/>
        </p:nvGrpSpPr>
        <p:grpSpPr>
          <a:xfrm>
            <a:off x="270885" y="1419418"/>
            <a:ext cx="11697338" cy="2646889"/>
            <a:chOff x="270885" y="487680"/>
            <a:chExt cx="13964864" cy="3159988"/>
          </a:xfrm>
        </p:grpSpPr>
        <p:pic>
          <p:nvPicPr>
            <p:cNvPr id="3" name="图片 2"/>
            <p:cNvPicPr>
              <a:picLocks noChangeAspect="1"/>
            </p:cNvPicPr>
            <p:nvPr/>
          </p:nvPicPr>
          <p:blipFill>
            <a:blip r:embed="rId1"/>
            <a:stretch>
              <a:fillRect/>
            </a:stretch>
          </p:blipFill>
          <p:spPr>
            <a:xfrm>
              <a:off x="270885" y="487680"/>
              <a:ext cx="4438596" cy="3159988"/>
            </a:xfrm>
            <a:prstGeom prst="rect">
              <a:avLst/>
            </a:prstGeom>
          </p:spPr>
        </p:pic>
        <p:pic>
          <p:nvPicPr>
            <p:cNvPr id="5" name="图片 4"/>
            <p:cNvPicPr>
              <a:picLocks noChangeAspect="1"/>
            </p:cNvPicPr>
            <p:nvPr/>
          </p:nvPicPr>
          <p:blipFill>
            <a:blip r:embed="rId2"/>
            <a:stretch>
              <a:fillRect/>
            </a:stretch>
          </p:blipFill>
          <p:spPr>
            <a:xfrm>
              <a:off x="4817270" y="487680"/>
              <a:ext cx="4841359" cy="3159988"/>
            </a:xfrm>
            <a:prstGeom prst="rect">
              <a:avLst/>
            </a:prstGeom>
          </p:spPr>
        </p:pic>
        <p:pic>
          <p:nvPicPr>
            <p:cNvPr id="7" name="图片 6"/>
            <p:cNvPicPr>
              <a:picLocks noChangeAspect="1"/>
            </p:cNvPicPr>
            <p:nvPr/>
          </p:nvPicPr>
          <p:blipFill>
            <a:blip r:embed="rId3"/>
            <a:stretch>
              <a:fillRect/>
            </a:stretch>
          </p:blipFill>
          <p:spPr>
            <a:xfrm>
              <a:off x="9786156" y="487680"/>
              <a:ext cx="4449593" cy="3159988"/>
            </a:xfrm>
            <a:prstGeom prst="rect">
              <a:avLst/>
            </a:prstGeom>
          </p:spPr>
        </p:pic>
      </p:grpSp>
      <p:sp>
        <p:nvSpPr>
          <p:cNvPr id="12" name="文本框 11"/>
          <p:cNvSpPr txBox="1"/>
          <p:nvPr/>
        </p:nvSpPr>
        <p:spPr>
          <a:xfrm>
            <a:off x="1056640" y="777487"/>
            <a:ext cx="10235994" cy="515526"/>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上海市</a:t>
            </a:r>
            <a:r>
              <a:rPr lang="en-US" altLang="zh-CN" sz="1600" dirty="0">
                <a:solidFill>
                  <a:schemeClr val="bg1"/>
                </a:solidFill>
                <a:latin typeface="造字工房悦黑体验版常规体" pitchFamily="50" charset="-122"/>
                <a:ea typeface="造字工房悦黑体验版常规体" pitchFamily="50" charset="-122"/>
              </a:rPr>
              <a:t>2016</a:t>
            </a:r>
            <a:r>
              <a:rPr lang="zh-CN" altLang="en-US" sz="1600" dirty="0">
                <a:solidFill>
                  <a:schemeClr val="bg1"/>
                </a:solidFill>
                <a:latin typeface="造字工房悦黑体验版常规体" pitchFamily="50" charset="-122"/>
                <a:ea typeface="造字工房悦黑体验版常规体" pitchFamily="50" charset="-122"/>
              </a:rPr>
              <a:t>年某周的地铁一卡通数据和出租车</a:t>
            </a:r>
            <a:r>
              <a:rPr lang="en-US" altLang="zh-CN" sz="1600" dirty="0">
                <a:solidFill>
                  <a:schemeClr val="bg1"/>
                </a:solidFill>
                <a:latin typeface="造字工房悦黑体验版常规体" pitchFamily="50" charset="-122"/>
                <a:ea typeface="造字工房悦黑体验版常规体" pitchFamily="50" charset="-122"/>
              </a:rPr>
              <a:t>GPS</a:t>
            </a:r>
            <a:r>
              <a:rPr lang="zh-CN" altLang="en-US" sz="1600" dirty="0" smtClean="0">
                <a:solidFill>
                  <a:schemeClr val="bg1"/>
                </a:solidFill>
                <a:latin typeface="造字工房悦黑体验版常规体" pitchFamily="50" charset="-122"/>
                <a:ea typeface="造字工房悦黑体验版常规体" pitchFamily="50" charset="-122"/>
              </a:rPr>
              <a:t>数据 </a:t>
            </a:r>
            <a:r>
              <a:rPr lang="en-US" altLang="zh-CN" sz="1600" dirty="0" smtClean="0">
                <a:solidFill>
                  <a:schemeClr val="bg1"/>
                </a:solidFill>
                <a:latin typeface="造字工房悦黑体验版常规体" pitchFamily="50" charset="-122"/>
                <a:ea typeface="造字工房悦黑体验版常规体" pitchFamily="50" charset="-122"/>
              </a:rPr>
              <a:t>——</a:t>
            </a:r>
            <a:r>
              <a:rPr lang="en-US" altLang="zh-CN" sz="2000" b="1" dirty="0" smtClean="0">
                <a:solidFill>
                  <a:srgbClr val="FFC000"/>
                </a:solidFill>
                <a:latin typeface="造字工房悦黑体验版常规体" pitchFamily="50" charset="-122"/>
                <a:ea typeface="造字工房悦黑体验版常规体" pitchFamily="50" charset="-122"/>
              </a:rPr>
              <a:t> </a:t>
            </a:r>
            <a:r>
              <a:rPr lang="zh-CN" altLang="en-US" sz="2000" b="1" dirty="0" smtClean="0">
                <a:solidFill>
                  <a:srgbClr val="FFC000"/>
                </a:solidFill>
                <a:latin typeface="造字工房悦黑体验版常规体" pitchFamily="50" charset="-122"/>
                <a:ea typeface="造字工房悦黑体验版常规体" pitchFamily="50" charset="-122"/>
              </a:rPr>
              <a:t>地铁客流和出租车客流的关系</a:t>
            </a:r>
            <a:endParaRPr lang="zh-CN" altLang="en-US" sz="1600" b="1" dirty="0" smtClean="0">
              <a:solidFill>
                <a:srgbClr val="FFC000"/>
              </a:solidFill>
              <a:latin typeface="造字工房悦黑体验版常规体" pitchFamily="50" charset="-122"/>
              <a:ea typeface="造字工房悦黑体验版常规体" pitchFamily="50" charset="-122"/>
            </a:endParaRPr>
          </a:p>
        </p:txBody>
      </p:sp>
      <p:sp>
        <p:nvSpPr>
          <p:cNvPr id="14" name="文本框 13"/>
          <p:cNvSpPr txBox="1"/>
          <p:nvPr/>
        </p:nvSpPr>
        <p:spPr>
          <a:xfrm>
            <a:off x="4378076" y="4192712"/>
            <a:ext cx="3457212" cy="1538883"/>
          </a:xfrm>
          <a:prstGeom prst="rect">
            <a:avLst/>
          </a:prstGeom>
          <a:noFill/>
        </p:spPr>
        <p:txBody>
          <a:bodyPr wrap="square" rtlCol="0">
            <a:spAutoFit/>
          </a:bodyPr>
          <a:lstStyle/>
          <a:p>
            <a:pPr algn="just">
              <a:lnSpc>
                <a:spcPct val="150000"/>
              </a:lnSpc>
            </a:pPr>
            <a:r>
              <a:rPr lang="zh-CN" altLang="en-US" sz="1600" b="1" dirty="0">
                <a:solidFill>
                  <a:srgbClr val="FFC000"/>
                </a:solidFill>
                <a:latin typeface="造字工房悦黑体验版常规体" pitchFamily="50" charset="-122"/>
                <a:ea typeface="造字工房悦黑体验版常规体" pitchFamily="50" charset="-122"/>
              </a:rPr>
              <a:t>在停运前的半小时之内（</a:t>
            </a:r>
            <a:r>
              <a:rPr lang="en-US" altLang="zh-CN" sz="1600" b="1" dirty="0">
                <a:solidFill>
                  <a:srgbClr val="FFC000"/>
                </a:solidFill>
                <a:latin typeface="造字工房悦黑体验版常规体" pitchFamily="50" charset="-122"/>
                <a:ea typeface="造字工房悦黑体验版常规体" pitchFamily="50" charset="-122"/>
              </a:rPr>
              <a:t>22</a:t>
            </a:r>
            <a:r>
              <a:rPr lang="zh-CN" altLang="en-US" sz="1600" b="1" dirty="0">
                <a:solidFill>
                  <a:srgbClr val="FFC000"/>
                </a:solidFill>
                <a:latin typeface="造字工房悦黑体验版常规体" pitchFamily="50" charset="-122"/>
                <a:ea typeface="造字工房悦黑体验版常规体" pitchFamily="50" charset="-122"/>
              </a:rPr>
              <a:t>：</a:t>
            </a:r>
            <a:r>
              <a:rPr lang="en-US" altLang="zh-CN" sz="1600" b="1" dirty="0">
                <a:solidFill>
                  <a:srgbClr val="FFC000"/>
                </a:solidFill>
                <a:latin typeface="造字工房悦黑体验版常规体" pitchFamily="50" charset="-122"/>
                <a:ea typeface="造字工房悦黑体验版常规体" pitchFamily="50" charset="-122"/>
              </a:rPr>
              <a:t>50-23</a:t>
            </a:r>
            <a:r>
              <a:rPr lang="zh-CN" altLang="en-US" sz="1600" b="1" dirty="0">
                <a:solidFill>
                  <a:srgbClr val="FFC000"/>
                </a:solidFill>
                <a:latin typeface="造字工房悦黑体验版常规体" pitchFamily="50" charset="-122"/>
                <a:ea typeface="造字工房悦黑体验版常规体" pitchFamily="50" charset="-122"/>
              </a:rPr>
              <a:t>：</a:t>
            </a:r>
            <a:r>
              <a:rPr lang="en-US" altLang="zh-CN" sz="1600" b="1" dirty="0">
                <a:solidFill>
                  <a:srgbClr val="FFC000"/>
                </a:solidFill>
                <a:latin typeface="造字工房悦黑体验版常规体" pitchFamily="50" charset="-122"/>
                <a:ea typeface="造字工房悦黑体验版常规体" pitchFamily="50" charset="-122"/>
              </a:rPr>
              <a:t>20</a:t>
            </a:r>
            <a:r>
              <a:rPr lang="zh-CN" altLang="en-US" sz="1600" b="1" dirty="0">
                <a:solidFill>
                  <a:srgbClr val="FFC000"/>
                </a:solidFill>
                <a:latin typeface="造字工房悦黑体验版常规体" pitchFamily="50" charset="-122"/>
                <a:ea typeface="造字工房悦黑体验版常规体" pitchFamily="50" charset="-122"/>
              </a:rPr>
              <a:t>）</a:t>
            </a:r>
            <a:r>
              <a:rPr lang="zh-CN" altLang="en-US" sz="1600" dirty="0" smtClean="0">
                <a:solidFill>
                  <a:schemeClr val="bg1"/>
                </a:solidFill>
                <a:latin typeface="造字工房悦黑体验版常规体" pitchFamily="50" charset="-122"/>
                <a:ea typeface="造字工房悦黑体验版常规体" pitchFamily="50" charset="-122"/>
              </a:rPr>
              <a:t>→ 陆</a:t>
            </a:r>
            <a:r>
              <a:rPr lang="zh-CN" altLang="en-US" sz="1600" dirty="0">
                <a:solidFill>
                  <a:schemeClr val="bg1"/>
                </a:solidFill>
                <a:latin typeface="造字工房悦黑体验版常规体" pitchFamily="50" charset="-122"/>
                <a:ea typeface="造字工房悦黑体验版常规体" pitchFamily="50" charset="-122"/>
              </a:rPr>
              <a:t>家嘴地区的出租车需求有了非常明显的上升，而且其上升的顶峰正是停运的</a:t>
            </a:r>
            <a:r>
              <a:rPr lang="en-US" altLang="zh-CN" sz="1600" dirty="0">
                <a:solidFill>
                  <a:schemeClr val="bg1"/>
                </a:solidFill>
                <a:latin typeface="造字工房悦黑体验版常规体" pitchFamily="50" charset="-122"/>
                <a:ea typeface="造字工房悦黑体验版常规体" pitchFamily="50" charset="-122"/>
              </a:rPr>
              <a:t>23</a:t>
            </a:r>
            <a:r>
              <a:rPr lang="zh-CN" altLang="en-US" sz="1600" dirty="0">
                <a:solidFill>
                  <a:schemeClr val="bg1"/>
                </a:solidFill>
                <a:latin typeface="造字工房悦黑体验版常规体" pitchFamily="50" charset="-122"/>
                <a:ea typeface="造字工房悦黑体验版常规体" pitchFamily="50" charset="-122"/>
              </a:rPr>
              <a:t>点</a:t>
            </a:r>
            <a:r>
              <a:rPr lang="en-US" altLang="zh-CN" sz="1600" dirty="0">
                <a:solidFill>
                  <a:schemeClr val="bg1"/>
                </a:solidFill>
                <a:latin typeface="造字工房悦黑体验版常规体" pitchFamily="50" charset="-122"/>
                <a:ea typeface="造字工房悦黑体验版常规体" pitchFamily="50" charset="-122"/>
              </a:rPr>
              <a:t>20</a:t>
            </a:r>
            <a:r>
              <a:rPr lang="zh-CN" altLang="en-US" sz="1600" dirty="0">
                <a:solidFill>
                  <a:schemeClr val="bg1"/>
                </a:solidFill>
                <a:latin typeface="造字工房悦黑体验版常规体" pitchFamily="50" charset="-122"/>
                <a:ea typeface="造字工房悦黑体验版常规体" pitchFamily="50" charset="-122"/>
              </a:rPr>
              <a:t>分。</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sp>
        <p:nvSpPr>
          <p:cNvPr id="16" name="文本框 15"/>
          <p:cNvSpPr txBox="1"/>
          <p:nvPr/>
        </p:nvSpPr>
        <p:spPr>
          <a:xfrm>
            <a:off x="8376069" y="4192712"/>
            <a:ext cx="3457212" cy="2277547"/>
          </a:xfrm>
          <a:prstGeom prst="rect">
            <a:avLst/>
          </a:prstGeom>
          <a:noFill/>
        </p:spPr>
        <p:txBody>
          <a:bodyPr wrap="square" rtlCol="0">
            <a:spAutoFit/>
          </a:bodyPr>
          <a:lstStyle/>
          <a:p>
            <a:pPr algn="just">
              <a:lnSpc>
                <a:spcPct val="150000"/>
              </a:lnSpc>
            </a:pPr>
            <a:r>
              <a:rPr lang="en-US" altLang="zh-CN" sz="1600" b="1" dirty="0">
                <a:solidFill>
                  <a:srgbClr val="FFC000"/>
                </a:solidFill>
                <a:latin typeface="造字工房悦黑体验版常规体" pitchFamily="50" charset="-122"/>
                <a:ea typeface="造字工房悦黑体验版常规体" pitchFamily="50" charset="-122"/>
              </a:rPr>
              <a:t>10</a:t>
            </a:r>
            <a:r>
              <a:rPr lang="zh-CN" altLang="en-US" sz="1600" b="1" dirty="0">
                <a:solidFill>
                  <a:srgbClr val="FFC000"/>
                </a:solidFill>
                <a:latin typeface="造字工房悦黑体验版常规体" pitchFamily="50" charset="-122"/>
                <a:ea typeface="造字工房悦黑体验版常规体" pitchFamily="50" charset="-122"/>
              </a:rPr>
              <a:t>号线在</a:t>
            </a:r>
            <a:r>
              <a:rPr lang="en-US" altLang="zh-CN" sz="1600" b="1" dirty="0">
                <a:solidFill>
                  <a:srgbClr val="FFC000"/>
                </a:solidFill>
                <a:latin typeface="造字工房悦黑体验版常规体" pitchFamily="50" charset="-122"/>
                <a:ea typeface="造字工房悦黑体验版常规体" pitchFamily="50" charset="-122"/>
              </a:rPr>
              <a:t>22</a:t>
            </a:r>
            <a:r>
              <a:rPr lang="zh-CN" altLang="en-US" sz="1600" b="1" dirty="0">
                <a:solidFill>
                  <a:srgbClr val="FFC000"/>
                </a:solidFill>
                <a:latin typeface="造字工房悦黑体验版常规体" pitchFamily="50" charset="-122"/>
                <a:ea typeface="造字工房悦黑体验版常规体" pitchFamily="50" charset="-122"/>
              </a:rPr>
              <a:t>点停</a:t>
            </a:r>
            <a:r>
              <a:rPr lang="zh-CN" altLang="en-US" sz="1600" b="1" dirty="0" smtClean="0">
                <a:solidFill>
                  <a:srgbClr val="FFC000"/>
                </a:solidFill>
                <a:latin typeface="造字工房悦黑体验版常规体" pitchFamily="50" charset="-122"/>
                <a:ea typeface="造字工房悦黑体验版常规体" pitchFamily="50" charset="-122"/>
              </a:rPr>
              <a:t>运</a:t>
            </a:r>
            <a:r>
              <a:rPr lang="zh-CN" altLang="en-US" sz="1600" dirty="0" smtClean="0">
                <a:solidFill>
                  <a:schemeClr val="bg1"/>
                </a:solidFill>
                <a:latin typeface="造字工房悦黑体验版常规体" pitchFamily="50" charset="-122"/>
                <a:ea typeface="造字工房悦黑体验版常规体" pitchFamily="50" charset="-122"/>
              </a:rPr>
              <a:t> → 此时</a:t>
            </a:r>
            <a:r>
              <a:rPr lang="zh-CN" altLang="en-US" sz="1600" dirty="0">
                <a:solidFill>
                  <a:schemeClr val="bg1"/>
                </a:solidFill>
                <a:latin typeface="造字工房悦黑体验版常规体" pitchFamily="50" charset="-122"/>
                <a:ea typeface="造字工房悦黑体验版常规体" pitchFamily="50" charset="-122"/>
              </a:rPr>
              <a:t>出租车需求量出现了一个明显的小增量，甚至一度接近了地铁的需求量</a:t>
            </a:r>
            <a:r>
              <a:rPr lang="zh-CN" altLang="en-US" sz="1600" dirty="0" smtClean="0">
                <a:solidFill>
                  <a:schemeClr val="bg1"/>
                </a:solidFill>
                <a:latin typeface="造字工房悦黑体验版常规体" pitchFamily="50" charset="-122"/>
                <a:ea typeface="造字工房悦黑体验版常规体" pitchFamily="50" charset="-122"/>
              </a:rPr>
              <a:t>；</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just">
              <a:lnSpc>
                <a:spcPct val="150000"/>
              </a:lnSpc>
            </a:pPr>
            <a:r>
              <a:rPr lang="en-US" altLang="zh-CN" sz="1600" b="1" dirty="0">
                <a:solidFill>
                  <a:srgbClr val="FFC000"/>
                </a:solidFill>
                <a:latin typeface="造字工房悦黑体验版常规体" pitchFamily="50" charset="-122"/>
                <a:ea typeface="造字工房悦黑体验版常规体" pitchFamily="50" charset="-122"/>
              </a:rPr>
              <a:t>2</a:t>
            </a:r>
            <a:r>
              <a:rPr lang="zh-CN" altLang="en-US" sz="1600" b="1" dirty="0">
                <a:solidFill>
                  <a:srgbClr val="FFC000"/>
                </a:solidFill>
                <a:latin typeface="造字工房悦黑体验版常规体" pitchFamily="50" charset="-122"/>
                <a:ea typeface="造字工房悦黑体验版常规体" pitchFamily="50" charset="-122"/>
              </a:rPr>
              <a:t>号线在</a:t>
            </a:r>
            <a:r>
              <a:rPr lang="en-US" altLang="zh-CN" sz="1600" b="1" dirty="0">
                <a:solidFill>
                  <a:srgbClr val="FFC000"/>
                </a:solidFill>
                <a:latin typeface="造字工房悦黑体验版常规体" pitchFamily="50" charset="-122"/>
                <a:ea typeface="造字工房悦黑体验版常规体" pitchFamily="50" charset="-122"/>
              </a:rPr>
              <a:t>22:48</a:t>
            </a:r>
            <a:r>
              <a:rPr lang="zh-CN" altLang="en-US" sz="1600" b="1" dirty="0">
                <a:solidFill>
                  <a:srgbClr val="FFC000"/>
                </a:solidFill>
                <a:latin typeface="造字工房悦黑体验版常规体" pitchFamily="50" charset="-122"/>
                <a:ea typeface="造字工房悦黑体验版常规体" pitchFamily="50" charset="-122"/>
              </a:rPr>
              <a:t>停运</a:t>
            </a:r>
            <a:r>
              <a:rPr lang="zh-CN" altLang="en-US" sz="1600" dirty="0" smtClean="0">
                <a:solidFill>
                  <a:schemeClr val="bg1"/>
                </a:solidFill>
                <a:latin typeface="造字工房悦黑体验版常规体" pitchFamily="50" charset="-122"/>
                <a:ea typeface="造字工房悦黑体验版常规体" pitchFamily="50" charset="-122"/>
              </a:rPr>
              <a:t> → 出租车</a:t>
            </a:r>
            <a:r>
              <a:rPr lang="zh-CN" altLang="en-US" sz="1600" dirty="0">
                <a:solidFill>
                  <a:schemeClr val="bg1"/>
                </a:solidFill>
                <a:latin typeface="造字工房悦黑体验版常规体" pitchFamily="50" charset="-122"/>
                <a:ea typeface="造字工房悦黑体验版常规体" pitchFamily="50" charset="-122"/>
              </a:rPr>
              <a:t>的需求量再度急剧上升，上升规模一直持续到火车站结束运营的午夜时分。</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grpSp>
        <p:nvGrpSpPr>
          <p:cNvPr id="11" name="组合 10"/>
          <p:cNvGrpSpPr/>
          <p:nvPr/>
        </p:nvGrpSpPr>
        <p:grpSpPr>
          <a:xfrm>
            <a:off x="0" y="2386360"/>
            <a:ext cx="12192000" cy="1001692"/>
            <a:chOff x="0" y="2966224"/>
            <a:chExt cx="12192000" cy="1001692"/>
          </a:xfrm>
        </p:grpSpPr>
        <p:sp>
          <p:nvSpPr>
            <p:cNvPr id="10" name="矩形 9"/>
            <p:cNvSpPr/>
            <p:nvPr/>
          </p:nvSpPr>
          <p:spPr>
            <a:xfrm>
              <a:off x="0" y="2966224"/>
              <a:ext cx="12192000" cy="1001692"/>
            </a:xfrm>
            <a:prstGeom prst="rect">
              <a:avLst/>
            </a:pr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72160" y="3143904"/>
              <a:ext cx="10669044" cy="600164"/>
            </a:xfrm>
            <a:prstGeom prst="rect">
              <a:avLst/>
            </a:prstGeom>
            <a:noFill/>
          </p:spPr>
          <p:txBody>
            <a:bodyPr wrap="square" rtlCol="0">
              <a:spAutoFit/>
            </a:bodyPr>
            <a:lstStyle/>
            <a:p>
              <a:pPr algn="ctr">
                <a:lnSpc>
                  <a:spcPct val="150000"/>
                </a:lnSpc>
              </a:pPr>
              <a:r>
                <a:rPr lang="zh-CN" altLang="en-US" sz="2400" b="1" dirty="0">
                  <a:solidFill>
                    <a:schemeClr val="bg1"/>
                  </a:solidFill>
                  <a:latin typeface="造字工房悦黑体验版常规体" pitchFamily="50" charset="-122"/>
                  <a:ea typeface="造字工房悦黑体验版常规体" pitchFamily="50" charset="-122"/>
                </a:rPr>
                <a:t>轨交站点所服务地区的市民，在地铁停运以后，仍然有对公共交通的需求。</a:t>
              </a:r>
              <a:endParaRPr lang="zh-CN" altLang="en-US" dirty="0" smtClean="0">
                <a:solidFill>
                  <a:schemeClr val="bg1"/>
                </a:solidFill>
                <a:latin typeface="造字工房悦黑体验版常规体" pitchFamily="50" charset="-122"/>
                <a:ea typeface="造字工房悦黑体验版常规体" pitchFamily="5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56640" y="777487"/>
            <a:ext cx="10235994" cy="515526"/>
          </a:xfrm>
          <a:prstGeom prst="rect">
            <a:avLst/>
          </a:prstGeom>
          <a:noFill/>
        </p:spPr>
        <p:txBody>
          <a:bodyPr wrap="square" rtlCol="0">
            <a:spAutoFit/>
          </a:bodyPr>
          <a:lstStyle/>
          <a:p>
            <a:pPr algn="ctr">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假如</a:t>
            </a:r>
            <a:r>
              <a:rPr lang="zh-CN" altLang="en-US" sz="1600" dirty="0">
                <a:solidFill>
                  <a:schemeClr val="bg1"/>
                </a:solidFill>
                <a:latin typeface="造字工房悦黑体验版常规体" pitchFamily="50" charset="-122"/>
                <a:ea typeface="造字工房悦黑体验版常规体" pitchFamily="50" charset="-122"/>
              </a:rPr>
              <a:t>全市地铁的运营时间延长</a:t>
            </a:r>
            <a:r>
              <a:rPr lang="zh-CN" altLang="en-US" sz="1600" dirty="0" smtClean="0">
                <a:solidFill>
                  <a:schemeClr val="bg1"/>
                </a:solidFill>
                <a:latin typeface="造字工房悦黑体验版常规体" pitchFamily="50" charset="-122"/>
                <a:ea typeface="造字工房悦黑体验版常规体" pitchFamily="50" charset="-122"/>
              </a:rPr>
              <a:t>一小时 </a:t>
            </a:r>
            <a:r>
              <a:rPr lang="en-US" altLang="zh-CN" sz="1600" dirty="0" smtClean="0">
                <a:solidFill>
                  <a:schemeClr val="bg1"/>
                </a:solidFill>
                <a:latin typeface="造字工房悦黑体验版常规体" pitchFamily="50" charset="-122"/>
                <a:ea typeface="造字工房悦黑体验版常规体" pitchFamily="50" charset="-122"/>
              </a:rPr>
              <a:t>——</a:t>
            </a:r>
            <a:r>
              <a:rPr lang="en-US" altLang="zh-CN" sz="2000" b="1" dirty="0" smtClean="0">
                <a:solidFill>
                  <a:srgbClr val="FFC000"/>
                </a:solidFill>
                <a:latin typeface="造字工房悦黑体验版常规体" pitchFamily="50" charset="-122"/>
                <a:ea typeface="造字工房悦黑体验版常规体" pitchFamily="50" charset="-122"/>
              </a:rPr>
              <a:t> </a:t>
            </a:r>
            <a:r>
              <a:rPr lang="zh-CN" altLang="en-US" sz="2000" b="1" dirty="0" smtClean="0">
                <a:solidFill>
                  <a:srgbClr val="FFC000"/>
                </a:solidFill>
                <a:latin typeface="造字工房悦黑体验版常规体" pitchFamily="50" charset="-122"/>
                <a:ea typeface="造字工房悦黑体验版常规体" pitchFamily="50" charset="-122"/>
              </a:rPr>
              <a:t>能够</a:t>
            </a:r>
            <a:r>
              <a:rPr lang="zh-CN" altLang="en-US" sz="2000" b="1" dirty="0">
                <a:solidFill>
                  <a:srgbClr val="FFC000"/>
                </a:solidFill>
                <a:latin typeface="造字工房悦黑体验版常规体" pitchFamily="50" charset="-122"/>
                <a:ea typeface="造字工房悦黑体验版常规体" pitchFamily="50" charset="-122"/>
              </a:rPr>
              <a:t>转移多少这些公共交通需求呢？</a:t>
            </a:r>
            <a:endParaRPr lang="zh-CN" altLang="en-US" sz="1600" b="1" dirty="0" smtClean="0">
              <a:solidFill>
                <a:srgbClr val="FFC000"/>
              </a:solidFill>
              <a:latin typeface="造字工房悦黑体验版常规体" pitchFamily="50" charset="-122"/>
              <a:ea typeface="造字工房悦黑体验版常规体" pitchFamily="50" charset="-122"/>
            </a:endParaRPr>
          </a:p>
        </p:txBody>
      </p:sp>
      <p:sp>
        <p:nvSpPr>
          <p:cNvPr id="14" name="文本框 13"/>
          <p:cNvSpPr txBox="1"/>
          <p:nvPr/>
        </p:nvSpPr>
        <p:spPr>
          <a:xfrm>
            <a:off x="1056640" y="5385448"/>
            <a:ext cx="10100084" cy="1200329"/>
          </a:xfrm>
          <a:prstGeom prst="rect">
            <a:avLst/>
          </a:prstGeom>
          <a:noFill/>
        </p:spPr>
        <p:txBody>
          <a:bodyPr wrap="square" rtlCol="0">
            <a:spAutoFit/>
          </a:bodyPr>
          <a:lstStyle/>
          <a:p>
            <a:pPr algn="just">
              <a:lnSpc>
                <a:spcPct val="150000"/>
              </a:lnSpc>
            </a:pPr>
            <a:r>
              <a:rPr lang="zh-CN" altLang="en-US" sz="1600" dirty="0">
                <a:solidFill>
                  <a:schemeClr val="bg1"/>
                </a:solidFill>
                <a:latin typeface="造字工房悦黑体验版常规体" pitchFamily="50" charset="-122"/>
                <a:ea typeface="造字工房悦黑体验版常规体" pitchFamily="50" charset="-122"/>
              </a:rPr>
              <a:t>根据现有轨道交通运营的客流数据，结合出租车</a:t>
            </a:r>
            <a:r>
              <a:rPr lang="en-US" altLang="zh-CN" sz="1600" dirty="0">
                <a:solidFill>
                  <a:schemeClr val="bg1"/>
                </a:solidFill>
                <a:latin typeface="造字工房悦黑体验版常规体" pitchFamily="50" charset="-122"/>
                <a:ea typeface="造字工房悦黑体验版常规体" pitchFamily="50" charset="-122"/>
              </a:rPr>
              <a:t>/</a:t>
            </a:r>
            <a:r>
              <a:rPr lang="zh-CN" altLang="en-US" sz="1600" dirty="0">
                <a:solidFill>
                  <a:schemeClr val="bg1"/>
                </a:solidFill>
                <a:latin typeface="造字工房悦黑体验版常规体" pitchFamily="50" charset="-122"/>
                <a:ea typeface="造字工房悦黑体验版常规体" pitchFamily="50" charset="-122"/>
              </a:rPr>
              <a:t>专车等数据</a:t>
            </a:r>
            <a:r>
              <a:rPr lang="zh-CN" altLang="en-US" sz="1600" dirty="0" smtClean="0">
                <a:solidFill>
                  <a:schemeClr val="bg1"/>
                </a:solidFill>
                <a:latin typeface="造字工房悦黑体验版常规体" pitchFamily="50" charset="-122"/>
                <a:ea typeface="造字工房悦黑体验版常规体" pitchFamily="50" charset="-122"/>
              </a:rPr>
              <a:t>，测算得到 → </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just">
              <a:lnSpc>
                <a:spcPct val="150000"/>
              </a:lnSpc>
            </a:pPr>
            <a:r>
              <a:rPr lang="zh-CN" altLang="en-US" sz="1600" b="1" dirty="0">
                <a:solidFill>
                  <a:srgbClr val="FFC000"/>
                </a:solidFill>
                <a:latin typeface="造字工房悦黑体验版常规体" pitchFamily="50" charset="-122"/>
                <a:ea typeface="造字工房悦黑体验版常规体" pitchFamily="50" charset="-122"/>
              </a:rPr>
              <a:t>若上海地铁系统延运</a:t>
            </a:r>
            <a:r>
              <a:rPr lang="en-US" altLang="zh-CN" sz="1600" b="1" dirty="0">
                <a:solidFill>
                  <a:srgbClr val="FFC000"/>
                </a:solidFill>
                <a:latin typeface="造字工房悦黑体验版常规体" pitchFamily="50" charset="-122"/>
                <a:ea typeface="造字工房悦黑体验版常规体" pitchFamily="50" charset="-122"/>
              </a:rPr>
              <a:t>1</a:t>
            </a:r>
            <a:r>
              <a:rPr lang="zh-CN" altLang="en-US" sz="1600" b="1" dirty="0">
                <a:solidFill>
                  <a:srgbClr val="FFC000"/>
                </a:solidFill>
                <a:latin typeface="造字工房悦黑体验版常规体" pitchFamily="50" charset="-122"/>
                <a:ea typeface="造字工房悦黑体验版常规体" pitchFamily="50" charset="-122"/>
              </a:rPr>
              <a:t>小时，上海轨道交通的客流量约增加</a:t>
            </a:r>
            <a:r>
              <a:rPr lang="en-US" altLang="zh-CN" sz="1600" b="1" dirty="0">
                <a:solidFill>
                  <a:srgbClr val="FFC000"/>
                </a:solidFill>
                <a:latin typeface="造字工房悦黑体验版常规体" pitchFamily="50" charset="-122"/>
                <a:ea typeface="造字工房悦黑体验版常规体" pitchFamily="50" charset="-122"/>
              </a:rPr>
              <a:t>13</a:t>
            </a:r>
            <a:r>
              <a:rPr lang="zh-CN" altLang="en-US" sz="1600" b="1" dirty="0">
                <a:solidFill>
                  <a:srgbClr val="FFC000"/>
                </a:solidFill>
                <a:latin typeface="造字工房悦黑体验版常规体" pitchFamily="50" charset="-122"/>
                <a:ea typeface="造字工房悦黑体验版常规体" pitchFamily="50" charset="-122"/>
              </a:rPr>
              <a:t>万人</a:t>
            </a:r>
            <a:r>
              <a:rPr lang="en-US" altLang="zh-CN" sz="1600" b="1" dirty="0">
                <a:solidFill>
                  <a:srgbClr val="FFC000"/>
                </a:solidFill>
                <a:latin typeface="造字工房悦黑体验版常规体" pitchFamily="50" charset="-122"/>
                <a:ea typeface="造字工房悦黑体验版常规体" pitchFamily="50" charset="-122"/>
              </a:rPr>
              <a:t>/</a:t>
            </a:r>
            <a:r>
              <a:rPr lang="zh-CN" altLang="en-US" sz="1600" b="1" dirty="0" smtClean="0">
                <a:solidFill>
                  <a:srgbClr val="FFC000"/>
                </a:solidFill>
                <a:latin typeface="造字工房悦黑体验版常规体" pitchFamily="50" charset="-122"/>
                <a:ea typeface="造字工房悦黑体验版常规体" pitchFamily="50" charset="-122"/>
              </a:rPr>
              <a:t>次</a:t>
            </a:r>
            <a:endParaRPr lang="en-US" altLang="zh-CN" sz="1600" b="1" dirty="0" smtClean="0">
              <a:solidFill>
                <a:srgbClr val="FFC000"/>
              </a:solidFill>
              <a:latin typeface="造字工房悦黑体验版常规体" pitchFamily="50" charset="-122"/>
              <a:ea typeface="造字工房悦黑体验版常规体" pitchFamily="50" charset="-122"/>
            </a:endParaRPr>
          </a:p>
          <a:p>
            <a:pPr algn="just">
              <a:lnSpc>
                <a:spcPct val="150000"/>
              </a:lnSpc>
            </a:pPr>
            <a:r>
              <a:rPr lang="zh-CN" altLang="en-US" sz="1600" b="1" dirty="0">
                <a:solidFill>
                  <a:srgbClr val="FFC000"/>
                </a:solidFill>
                <a:latin typeface="造字工房悦黑体验版常规体" pitchFamily="50" charset="-122"/>
                <a:ea typeface="造字工房悦黑体验版常规体" pitchFamily="50" charset="-122"/>
              </a:rPr>
              <a:t>每天全市小汽车行驶里程将减少约</a:t>
            </a:r>
            <a:r>
              <a:rPr lang="en-US" altLang="zh-CN" sz="1600" b="1" dirty="0">
                <a:solidFill>
                  <a:srgbClr val="FFC000"/>
                </a:solidFill>
                <a:latin typeface="造字工房悦黑体验版常规体" pitchFamily="50" charset="-122"/>
                <a:ea typeface="造字工房悦黑体验版常规体" pitchFamily="50" charset="-122"/>
              </a:rPr>
              <a:t>100</a:t>
            </a:r>
            <a:r>
              <a:rPr lang="zh-CN" altLang="en-US" sz="1600" b="1" dirty="0">
                <a:solidFill>
                  <a:srgbClr val="FFC000"/>
                </a:solidFill>
                <a:latin typeface="造字工房悦黑体验版常规体" pitchFamily="50" charset="-122"/>
                <a:ea typeface="造字工房悦黑体验版常规体" pitchFamily="50" charset="-122"/>
              </a:rPr>
              <a:t>万公里（大约减少碳排放量</a:t>
            </a:r>
            <a:r>
              <a:rPr lang="en-US" altLang="zh-CN" sz="1600" b="1" dirty="0">
                <a:solidFill>
                  <a:srgbClr val="FFC000"/>
                </a:solidFill>
                <a:latin typeface="造字工房悦黑体验版常规体" pitchFamily="50" charset="-122"/>
                <a:ea typeface="造字工房悦黑体验版常规体" pitchFamily="50" charset="-122"/>
              </a:rPr>
              <a:t>270</a:t>
            </a:r>
            <a:r>
              <a:rPr lang="zh-CN" altLang="en-US" sz="1600" b="1" dirty="0">
                <a:solidFill>
                  <a:srgbClr val="FFC000"/>
                </a:solidFill>
                <a:latin typeface="造字工房悦黑体验版常规体" pitchFamily="50" charset="-122"/>
                <a:ea typeface="造字工房悦黑体验版常规体" pitchFamily="50" charset="-122"/>
              </a:rPr>
              <a:t>吨，相当于种了约</a:t>
            </a:r>
            <a:r>
              <a:rPr lang="en-US" altLang="zh-CN" sz="1600" b="1" dirty="0">
                <a:solidFill>
                  <a:srgbClr val="FFC000"/>
                </a:solidFill>
                <a:latin typeface="造字工房悦黑体验版常规体" pitchFamily="50" charset="-122"/>
                <a:ea typeface="造字工房悦黑体验版常规体" pitchFamily="50" charset="-122"/>
              </a:rPr>
              <a:t>54000</a:t>
            </a:r>
            <a:r>
              <a:rPr lang="zh-CN" altLang="en-US" sz="1600" b="1" dirty="0">
                <a:solidFill>
                  <a:srgbClr val="FFC000"/>
                </a:solidFill>
                <a:latin typeface="造字工房悦黑体验版常规体" pitchFamily="50" charset="-122"/>
                <a:ea typeface="造字工房悦黑体验版常规体" pitchFamily="50" charset="-122"/>
              </a:rPr>
              <a:t>颗树）</a:t>
            </a:r>
            <a:endParaRPr lang="zh-CN" altLang="en-US" sz="1600" b="1" dirty="0">
              <a:solidFill>
                <a:srgbClr val="FFC000"/>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stretch>
            <a:fillRect/>
          </a:stretch>
        </p:blipFill>
        <p:spPr>
          <a:xfrm>
            <a:off x="3166946" y="1517159"/>
            <a:ext cx="5858108" cy="37344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56640" y="777487"/>
            <a:ext cx="10235994" cy="553998"/>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地铁在运营中是</a:t>
            </a:r>
            <a:r>
              <a:rPr lang="zh-CN" altLang="en-US" sz="1600" dirty="0" smtClean="0">
                <a:solidFill>
                  <a:schemeClr val="bg1"/>
                </a:solidFill>
                <a:latin typeface="造字工房悦黑体验版常规体" pitchFamily="50" charset="-122"/>
                <a:ea typeface="造字工房悦黑体验版常规体" pitchFamily="50" charset="-122"/>
              </a:rPr>
              <a:t>要 </a:t>
            </a:r>
            <a:r>
              <a:rPr lang="zh-CN" altLang="en-US" sz="2000" b="1" dirty="0" smtClean="0">
                <a:solidFill>
                  <a:srgbClr val="FFC000"/>
                </a:solidFill>
                <a:latin typeface="造字工房悦黑体验版常规体" pitchFamily="50" charset="-122"/>
                <a:ea typeface="造字工房悦黑体验版常规体" pitchFamily="50" charset="-122"/>
              </a:rPr>
              <a:t>整体</a:t>
            </a:r>
            <a:r>
              <a:rPr lang="zh-CN" altLang="en-US" sz="2000" b="1" dirty="0">
                <a:solidFill>
                  <a:srgbClr val="FFC000"/>
                </a:solidFill>
                <a:latin typeface="造字工房悦黑体验版常规体" pitchFamily="50" charset="-122"/>
                <a:ea typeface="造字工房悦黑体验版常规体" pitchFamily="50" charset="-122"/>
              </a:rPr>
              <a:t>效率</a:t>
            </a:r>
            <a:r>
              <a:rPr lang="zh-CN" altLang="en-US" sz="2000" b="1" dirty="0" smtClean="0">
                <a:solidFill>
                  <a:srgbClr val="FFC000"/>
                </a:solidFill>
                <a:latin typeface="造字工房悦黑体验版常规体" pitchFamily="50" charset="-122"/>
                <a:ea typeface="造字工房悦黑体验版常规体" pitchFamily="50" charset="-122"/>
              </a:rPr>
              <a:t>优先 </a:t>
            </a:r>
            <a:r>
              <a:rPr lang="zh-CN" altLang="en-US" sz="1600" dirty="0" smtClean="0">
                <a:solidFill>
                  <a:schemeClr val="bg1"/>
                </a:solidFill>
                <a:latin typeface="造字工房悦黑体验版常规体" pitchFamily="50" charset="-122"/>
                <a:ea typeface="造字工房悦黑体验版常规体" pitchFamily="50" charset="-122"/>
              </a:rPr>
              <a:t>还是 </a:t>
            </a:r>
            <a:r>
              <a:rPr lang="zh-CN" altLang="en-US" sz="2000" b="1" dirty="0" smtClean="0">
                <a:solidFill>
                  <a:srgbClr val="FFC000"/>
                </a:solidFill>
                <a:latin typeface="造字工房悦黑体验版常规体" pitchFamily="50" charset="-122"/>
                <a:ea typeface="造字工房悦黑体验版常规体" pitchFamily="50" charset="-122"/>
              </a:rPr>
              <a:t>局部</a:t>
            </a:r>
            <a:r>
              <a:rPr lang="zh-CN" altLang="en-US" sz="2000" b="1" dirty="0">
                <a:solidFill>
                  <a:srgbClr val="FFC000"/>
                </a:solidFill>
                <a:latin typeface="造字工房悦黑体验版常规体" pitchFamily="50" charset="-122"/>
                <a:ea typeface="造字工房悦黑体验版常规体" pitchFamily="50" charset="-122"/>
              </a:rPr>
              <a:t>供给</a:t>
            </a:r>
            <a:r>
              <a:rPr lang="zh-CN" altLang="en-US" sz="2000" b="1" dirty="0" smtClean="0">
                <a:solidFill>
                  <a:srgbClr val="FFC000"/>
                </a:solidFill>
                <a:latin typeface="造字工房悦黑体验版常规体" pitchFamily="50" charset="-122"/>
                <a:ea typeface="造字工房悦黑体验版常规体" pitchFamily="50" charset="-122"/>
              </a:rPr>
              <a:t>优先 </a:t>
            </a:r>
            <a:r>
              <a:rPr lang="zh-CN" altLang="en-US" sz="1600" dirty="0" smtClean="0">
                <a:solidFill>
                  <a:schemeClr val="bg1"/>
                </a:solidFill>
                <a:latin typeface="造字工房悦黑体验版常规体" pitchFamily="50" charset="-122"/>
                <a:ea typeface="造字工房悦黑体验版常规体" pitchFamily="50" charset="-122"/>
              </a:rPr>
              <a:t>？</a:t>
            </a:r>
            <a:endParaRPr lang="zh-CN" altLang="en-US" sz="1600" b="1" dirty="0" smtClean="0">
              <a:solidFill>
                <a:srgbClr val="FFC000"/>
              </a:solidFill>
              <a:latin typeface="造字工房悦黑体验版常规体" pitchFamily="50" charset="-122"/>
              <a:ea typeface="造字工房悦黑体验版常规体" pitchFamily="50" charset="-122"/>
            </a:endParaRPr>
          </a:p>
        </p:txBody>
      </p:sp>
      <p:sp>
        <p:nvSpPr>
          <p:cNvPr id="14" name="文本框 13"/>
          <p:cNvSpPr txBox="1"/>
          <p:nvPr/>
        </p:nvSpPr>
        <p:spPr>
          <a:xfrm>
            <a:off x="1056640" y="5385448"/>
            <a:ext cx="10100084" cy="1107996"/>
          </a:xfrm>
          <a:prstGeom prst="rect">
            <a:avLst/>
          </a:prstGeom>
          <a:noFill/>
        </p:spPr>
        <p:txBody>
          <a:bodyPr wrap="square" rtlCol="0">
            <a:spAutoFit/>
          </a:bodyPr>
          <a:lstStyle/>
          <a:p>
            <a:pPr algn="ctr">
              <a:lnSpc>
                <a:spcPct val="150000"/>
              </a:lnSpc>
            </a:pPr>
            <a:r>
              <a:rPr lang="zh-CN" altLang="en-US" sz="1200" dirty="0">
                <a:solidFill>
                  <a:schemeClr val="bg1"/>
                </a:solidFill>
                <a:latin typeface="造字工房悦黑体验版常规体" pitchFamily="50" charset="-122"/>
                <a:ea typeface="造字工房悦黑体验版常规体" pitchFamily="50" charset="-122"/>
              </a:rPr>
              <a:t>地铁客流密度分布图</a:t>
            </a:r>
            <a:r>
              <a:rPr lang="en-US" altLang="zh-CN" sz="1200" dirty="0">
                <a:solidFill>
                  <a:schemeClr val="bg1"/>
                </a:solidFill>
                <a:latin typeface="造字工房悦黑体验版常规体" pitchFamily="50" charset="-122"/>
                <a:ea typeface="造字工房悦黑体验版常规体" pitchFamily="50" charset="-122"/>
              </a:rPr>
              <a:t>22:00-24:00</a:t>
            </a:r>
            <a:endParaRPr lang="en-US" altLang="zh-CN" sz="1200" dirty="0">
              <a:solidFill>
                <a:schemeClr val="bg1"/>
              </a:solidFill>
              <a:latin typeface="造字工房悦黑体验版常规体" pitchFamily="50" charset="-122"/>
              <a:ea typeface="造字工房悦黑体验版常规体" pitchFamily="50" charset="-122"/>
            </a:endParaRPr>
          </a:p>
          <a:p>
            <a:pPr algn="just">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虽然</a:t>
            </a:r>
            <a:r>
              <a:rPr lang="zh-CN" altLang="en-US" sz="1600" dirty="0">
                <a:solidFill>
                  <a:schemeClr val="bg1"/>
                </a:solidFill>
                <a:latin typeface="造字工房悦黑体验版常规体" pitchFamily="50" charset="-122"/>
                <a:ea typeface="造字工房悦黑体验版常规体" pitchFamily="50" charset="-122"/>
              </a:rPr>
              <a:t>在夜间市民的总体出行需求大幅度下降了，</a:t>
            </a:r>
            <a:r>
              <a:rPr lang="zh-CN" altLang="en-US" sz="1600" b="1" dirty="0">
                <a:solidFill>
                  <a:srgbClr val="FFC000"/>
                </a:solidFill>
                <a:latin typeface="造字工房悦黑体验版常规体" pitchFamily="50" charset="-122"/>
                <a:ea typeface="造字工房悦黑体验版常规体" pitchFamily="50" charset="-122"/>
              </a:rPr>
              <a:t>但是在市中心的局部地区，夜间出行需求仍然具有相当大的规模</a:t>
            </a:r>
            <a:r>
              <a:rPr lang="zh-CN" altLang="en-US" sz="1600" dirty="0">
                <a:solidFill>
                  <a:schemeClr val="bg1"/>
                </a:solidFill>
                <a:latin typeface="造字工房悦黑体验版常规体" pitchFamily="50" charset="-122"/>
                <a:ea typeface="造字工房悦黑体验版常规体" pitchFamily="50" charset="-122"/>
              </a:rPr>
              <a:t>。比如商业中心、重要交通枢纽、以及大型办公区等地。</a:t>
            </a:r>
            <a:endParaRPr lang="zh-CN" altLang="en-US" sz="1600" b="1" dirty="0">
              <a:solidFill>
                <a:srgbClr val="FFC000"/>
              </a:solidFill>
              <a:latin typeface="造字工房悦黑体验版常规体" pitchFamily="50" charset="-122"/>
              <a:ea typeface="造字工房悦黑体验版常规体" pitchFamily="50" charset="-122"/>
            </a:endParaRPr>
          </a:p>
        </p:txBody>
      </p:sp>
      <p:pic>
        <p:nvPicPr>
          <p:cNvPr id="3" name="图片 2"/>
          <p:cNvPicPr>
            <a:picLocks noChangeAspect="1"/>
          </p:cNvPicPr>
          <p:nvPr/>
        </p:nvPicPr>
        <p:blipFill>
          <a:blip r:embed="rId1"/>
          <a:stretch>
            <a:fillRect/>
          </a:stretch>
        </p:blipFill>
        <p:spPr>
          <a:xfrm>
            <a:off x="3813718" y="1475980"/>
            <a:ext cx="4564564" cy="37649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56640" y="777487"/>
            <a:ext cx="10235994" cy="553998"/>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地铁在运营中是</a:t>
            </a:r>
            <a:r>
              <a:rPr lang="zh-CN" altLang="en-US" sz="1600" dirty="0" smtClean="0">
                <a:solidFill>
                  <a:schemeClr val="bg1"/>
                </a:solidFill>
                <a:latin typeface="造字工房悦黑体验版常规体" pitchFamily="50" charset="-122"/>
                <a:ea typeface="造字工房悦黑体验版常规体" pitchFamily="50" charset="-122"/>
              </a:rPr>
              <a:t>要 </a:t>
            </a:r>
            <a:r>
              <a:rPr lang="zh-CN" altLang="en-US" sz="2000" b="1" dirty="0" smtClean="0">
                <a:solidFill>
                  <a:srgbClr val="FFC000"/>
                </a:solidFill>
                <a:latin typeface="造字工房悦黑体验版常规体" pitchFamily="50" charset="-122"/>
                <a:ea typeface="造字工房悦黑体验版常规体" pitchFamily="50" charset="-122"/>
              </a:rPr>
              <a:t>整体</a:t>
            </a:r>
            <a:r>
              <a:rPr lang="zh-CN" altLang="en-US" sz="2000" b="1" dirty="0">
                <a:solidFill>
                  <a:srgbClr val="FFC000"/>
                </a:solidFill>
                <a:latin typeface="造字工房悦黑体验版常规体" pitchFamily="50" charset="-122"/>
                <a:ea typeface="造字工房悦黑体验版常规体" pitchFamily="50" charset="-122"/>
              </a:rPr>
              <a:t>效率</a:t>
            </a:r>
            <a:r>
              <a:rPr lang="zh-CN" altLang="en-US" sz="2000" b="1" dirty="0" smtClean="0">
                <a:solidFill>
                  <a:srgbClr val="FFC000"/>
                </a:solidFill>
                <a:latin typeface="造字工房悦黑体验版常规体" pitchFamily="50" charset="-122"/>
                <a:ea typeface="造字工房悦黑体验版常规体" pitchFamily="50" charset="-122"/>
              </a:rPr>
              <a:t>优先 </a:t>
            </a:r>
            <a:r>
              <a:rPr lang="zh-CN" altLang="en-US" sz="1600" dirty="0" smtClean="0">
                <a:solidFill>
                  <a:schemeClr val="bg1"/>
                </a:solidFill>
                <a:latin typeface="造字工房悦黑体验版常规体" pitchFamily="50" charset="-122"/>
                <a:ea typeface="造字工房悦黑体验版常规体" pitchFamily="50" charset="-122"/>
              </a:rPr>
              <a:t>还是 </a:t>
            </a:r>
            <a:r>
              <a:rPr lang="zh-CN" altLang="en-US" sz="2000" b="1" dirty="0" smtClean="0">
                <a:solidFill>
                  <a:srgbClr val="FFC000"/>
                </a:solidFill>
                <a:latin typeface="造字工房悦黑体验版常规体" pitchFamily="50" charset="-122"/>
                <a:ea typeface="造字工房悦黑体验版常规体" pitchFamily="50" charset="-122"/>
              </a:rPr>
              <a:t>局部</a:t>
            </a:r>
            <a:r>
              <a:rPr lang="zh-CN" altLang="en-US" sz="2000" b="1" dirty="0">
                <a:solidFill>
                  <a:srgbClr val="FFC000"/>
                </a:solidFill>
                <a:latin typeface="造字工房悦黑体验版常规体" pitchFamily="50" charset="-122"/>
                <a:ea typeface="造字工房悦黑体验版常规体" pitchFamily="50" charset="-122"/>
              </a:rPr>
              <a:t>供给</a:t>
            </a:r>
            <a:r>
              <a:rPr lang="zh-CN" altLang="en-US" sz="2000" b="1" dirty="0" smtClean="0">
                <a:solidFill>
                  <a:srgbClr val="FFC000"/>
                </a:solidFill>
                <a:latin typeface="造字工房悦黑体验版常规体" pitchFamily="50" charset="-122"/>
                <a:ea typeface="造字工房悦黑体验版常规体" pitchFamily="50" charset="-122"/>
              </a:rPr>
              <a:t>优先 </a:t>
            </a:r>
            <a:r>
              <a:rPr lang="zh-CN" altLang="en-US" sz="1600" dirty="0" smtClean="0">
                <a:solidFill>
                  <a:schemeClr val="bg1"/>
                </a:solidFill>
                <a:latin typeface="造字工房悦黑体验版常规体" pitchFamily="50" charset="-122"/>
                <a:ea typeface="造字工房悦黑体验版常规体" pitchFamily="50" charset="-122"/>
              </a:rPr>
              <a:t>？</a:t>
            </a:r>
            <a:endParaRPr lang="zh-CN" altLang="en-US" sz="1600" b="1" dirty="0" smtClean="0">
              <a:solidFill>
                <a:srgbClr val="FFC000"/>
              </a:solidFill>
              <a:latin typeface="造字工房悦黑体验版常规体" pitchFamily="50" charset="-122"/>
              <a:ea typeface="造字工房悦黑体验版常规体" pitchFamily="50" charset="-122"/>
            </a:endParaRPr>
          </a:p>
        </p:txBody>
      </p:sp>
      <p:sp>
        <p:nvSpPr>
          <p:cNvPr id="14" name="文本框 13"/>
          <p:cNvSpPr txBox="1"/>
          <p:nvPr/>
        </p:nvSpPr>
        <p:spPr>
          <a:xfrm>
            <a:off x="1056640" y="5385448"/>
            <a:ext cx="10100084" cy="738664"/>
          </a:xfrm>
          <a:prstGeom prst="rect">
            <a:avLst/>
          </a:prstGeom>
          <a:noFill/>
        </p:spPr>
        <p:txBody>
          <a:bodyPr wrap="square" rtlCol="0">
            <a:spAutoFit/>
          </a:bodyPr>
          <a:lstStyle/>
          <a:p>
            <a:pPr algn="ctr">
              <a:lnSpc>
                <a:spcPct val="150000"/>
              </a:lnSpc>
            </a:pPr>
            <a:r>
              <a:rPr lang="zh-CN" altLang="en-US" sz="1200" dirty="0">
                <a:solidFill>
                  <a:schemeClr val="bg1"/>
                </a:solidFill>
                <a:latin typeface="造字工房悦黑体验版常规体" pitchFamily="50" charset="-122"/>
                <a:ea typeface="造字工房悦黑体验版常规体" pitchFamily="50" charset="-122"/>
              </a:rPr>
              <a:t>打车需求的空间分布图</a:t>
            </a:r>
            <a:r>
              <a:rPr lang="en-US" altLang="zh-CN" sz="1200" dirty="0">
                <a:solidFill>
                  <a:schemeClr val="bg1"/>
                </a:solidFill>
                <a:latin typeface="造字工房悦黑体验版常规体" pitchFamily="50" charset="-122"/>
                <a:ea typeface="造字工房悦黑体验版常规体" pitchFamily="50" charset="-122"/>
              </a:rPr>
              <a:t>(</a:t>
            </a:r>
            <a:r>
              <a:rPr lang="en-US" altLang="zh-CN" sz="1200" dirty="0" smtClean="0">
                <a:solidFill>
                  <a:schemeClr val="bg1"/>
                </a:solidFill>
                <a:latin typeface="造字工房悦黑体验版常规体" pitchFamily="50" charset="-122"/>
                <a:ea typeface="造字工房悦黑体验版常规体" pitchFamily="50" charset="-122"/>
              </a:rPr>
              <a:t>23:30-24:00)</a:t>
            </a:r>
            <a:endParaRPr lang="en-US" altLang="zh-CN" sz="1200" dirty="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出租车订单的空间分布中也可以看到同样的结果</a:t>
            </a:r>
            <a:endParaRPr lang="zh-CN" altLang="en-US" sz="1600" b="1" dirty="0">
              <a:solidFill>
                <a:srgbClr val="FFC000"/>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stretch>
            <a:fillRect/>
          </a:stretch>
        </p:blipFill>
        <p:spPr>
          <a:xfrm>
            <a:off x="3891776" y="1452255"/>
            <a:ext cx="4408448" cy="3812422"/>
          </a:xfrm>
          <a:prstGeom prst="rect">
            <a:avLst/>
          </a:prstGeom>
        </p:spPr>
      </p:pic>
      <p:grpSp>
        <p:nvGrpSpPr>
          <p:cNvPr id="6" name="组合 5"/>
          <p:cNvGrpSpPr/>
          <p:nvPr/>
        </p:nvGrpSpPr>
        <p:grpSpPr>
          <a:xfrm>
            <a:off x="0" y="2386359"/>
            <a:ext cx="12192000" cy="2263699"/>
            <a:chOff x="0" y="2966224"/>
            <a:chExt cx="12192000" cy="1001692"/>
          </a:xfrm>
        </p:grpSpPr>
        <p:sp>
          <p:nvSpPr>
            <p:cNvPr id="7" name="矩形 6"/>
            <p:cNvSpPr/>
            <p:nvPr/>
          </p:nvSpPr>
          <p:spPr>
            <a:xfrm>
              <a:off x="0" y="2966224"/>
              <a:ext cx="12192000" cy="1001692"/>
            </a:xfrm>
            <a:prstGeom prst="rect">
              <a:avLst/>
            </a:pr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02166" y="3143904"/>
              <a:ext cx="11009032" cy="709363"/>
            </a:xfrm>
            <a:prstGeom prst="rect">
              <a:avLst/>
            </a:prstGeom>
            <a:noFill/>
          </p:spPr>
          <p:txBody>
            <a:bodyPr wrap="square" rtlCol="0">
              <a:spAutoFit/>
            </a:bodyPr>
            <a:lstStyle/>
            <a:p>
              <a:pPr algn="ctr">
                <a:lnSpc>
                  <a:spcPct val="150000"/>
                </a:lnSpc>
              </a:pPr>
              <a:r>
                <a:rPr lang="zh-CN" altLang="en-US" sz="2400" b="1" dirty="0">
                  <a:solidFill>
                    <a:schemeClr val="bg1"/>
                  </a:solidFill>
                  <a:latin typeface="造字工房悦黑体验版常规体" pitchFamily="50" charset="-122"/>
                  <a:ea typeface="造字工房悦黑体验版常规体" pitchFamily="50" charset="-122"/>
                </a:rPr>
                <a:t>对于高收入群体而言，地铁停运后还可以选择出租车等交通工具；而对于夜间工作的低收入群体，他们只能转向常规夜宵公交，甚至不得不选择步行回家。</a:t>
              </a:r>
              <a:endParaRPr lang="zh-CN" altLang="en-US" dirty="0" smtClean="0">
                <a:solidFill>
                  <a:schemeClr val="bg1"/>
                </a:solidFill>
                <a:latin typeface="造字工房悦黑体验版常规体" pitchFamily="50" charset="-122"/>
                <a:ea typeface="造字工房悦黑体验版常规体" pitchFamily="50"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82947" y="1708223"/>
            <a:ext cx="6278137" cy="3416320"/>
          </a:xfrm>
          <a:prstGeom prst="rect">
            <a:avLst/>
          </a:prstGeom>
          <a:noFill/>
        </p:spPr>
        <p:txBody>
          <a:bodyPr wrap="square" rtlCol="0">
            <a:spAutoFit/>
          </a:bodyPr>
          <a:lstStyle/>
          <a:p>
            <a:pPr algn="just">
              <a:lnSpc>
                <a:spcPct val="200000"/>
              </a:lnSpc>
            </a:pPr>
            <a:r>
              <a:rPr lang="en-US" altLang="zh-CN" dirty="0" smtClean="0">
                <a:solidFill>
                  <a:schemeClr val="bg1"/>
                </a:solidFill>
                <a:latin typeface="造字工房悦黑体验版常规体" pitchFamily="50" charset="-122"/>
                <a:ea typeface="造字工房悦黑体验版常规体" pitchFamily="50" charset="-122"/>
              </a:rPr>
              <a:t>01  </a:t>
            </a:r>
            <a:r>
              <a:rPr lang="zh-CN" altLang="en-US" dirty="0" smtClean="0">
                <a:solidFill>
                  <a:schemeClr val="bg1"/>
                </a:solidFill>
                <a:latin typeface="造字工房悦黑体验版常规体" pitchFamily="50" charset="-122"/>
                <a:ea typeface="造字工房悦黑体验版常规体" pitchFamily="50" charset="-122"/>
              </a:rPr>
              <a:t>数据</a:t>
            </a:r>
            <a:r>
              <a:rPr lang="zh-CN" altLang="en-US" dirty="0">
                <a:solidFill>
                  <a:schemeClr val="bg1"/>
                </a:solidFill>
                <a:latin typeface="造字工房悦黑体验版常规体" pitchFamily="50" charset="-122"/>
                <a:ea typeface="造字工房悦黑体验版常规体" pitchFamily="50" charset="-122"/>
              </a:rPr>
              <a:t>研究可以套路化吗？拿</a:t>
            </a:r>
            <a:r>
              <a:rPr lang="en-US" altLang="zh-CN" dirty="0">
                <a:solidFill>
                  <a:schemeClr val="bg1"/>
                </a:solidFill>
                <a:latin typeface="造字工房悦黑体验版常规体" pitchFamily="50" charset="-122"/>
                <a:ea typeface="造字工房悦黑体验版常规体" pitchFamily="50" charset="-122"/>
              </a:rPr>
              <a:t>Python</a:t>
            </a:r>
            <a:r>
              <a:rPr lang="zh-CN" altLang="en-US" dirty="0">
                <a:solidFill>
                  <a:schemeClr val="bg1"/>
                </a:solidFill>
                <a:latin typeface="造字工房悦黑体验版常规体" pitchFamily="50" charset="-122"/>
                <a:ea typeface="造字工房悦黑体验版常规体" pitchFamily="50" charset="-122"/>
              </a:rPr>
              <a:t>实例</a:t>
            </a:r>
            <a:r>
              <a:rPr lang="zh-CN" altLang="en-US" dirty="0" smtClean="0">
                <a:solidFill>
                  <a:schemeClr val="bg1"/>
                </a:solidFill>
                <a:latin typeface="造字工房悦黑体验版常规体" pitchFamily="50" charset="-122"/>
                <a:ea typeface="造字工房悦黑体验版常规体" pitchFamily="50" charset="-122"/>
              </a:rPr>
              <a:t>说话 ！</a:t>
            </a:r>
            <a:endParaRPr lang="en-US" altLang="zh-CN" dirty="0" smtClean="0">
              <a:solidFill>
                <a:schemeClr val="bg1"/>
              </a:solidFill>
              <a:latin typeface="造字工房悦黑体验版常规体" pitchFamily="50" charset="-122"/>
              <a:ea typeface="造字工房悦黑体验版常规体" pitchFamily="50" charset="-122"/>
            </a:endParaRPr>
          </a:p>
          <a:p>
            <a:pPr algn="just">
              <a:lnSpc>
                <a:spcPct val="200000"/>
              </a:lnSpc>
            </a:pPr>
            <a:r>
              <a:rPr lang="en-US" altLang="zh-CN" dirty="0" smtClean="0">
                <a:solidFill>
                  <a:schemeClr val="bg1"/>
                </a:solidFill>
                <a:latin typeface="造字工房悦黑体验版常规体" pitchFamily="50" charset="-122"/>
                <a:ea typeface="造字工房悦黑体验版常规体" pitchFamily="50" charset="-122"/>
              </a:rPr>
              <a:t>02  </a:t>
            </a:r>
            <a:r>
              <a:rPr lang="zh-CN" altLang="en-US" dirty="0" smtClean="0">
                <a:solidFill>
                  <a:schemeClr val="bg1"/>
                </a:solidFill>
                <a:latin typeface="造字工房悦黑体验版常规体" pitchFamily="50" charset="-122"/>
                <a:ea typeface="造字工房悦黑体验版常规体" pitchFamily="50" charset="-122"/>
              </a:rPr>
              <a:t>网</a:t>
            </a:r>
            <a:r>
              <a:rPr lang="zh-CN" altLang="en-US" dirty="0">
                <a:solidFill>
                  <a:schemeClr val="bg1"/>
                </a:solidFill>
                <a:latin typeface="造字工房悦黑体验版常规体" pitchFamily="50" charset="-122"/>
                <a:ea typeface="造字工房悦黑体验版常规体" pitchFamily="50" charset="-122"/>
              </a:rPr>
              <a:t>易资深数据分析师成长之</a:t>
            </a:r>
            <a:r>
              <a:rPr lang="zh-CN" altLang="en-US" dirty="0" smtClean="0">
                <a:solidFill>
                  <a:schemeClr val="bg1"/>
                </a:solidFill>
                <a:latin typeface="造字工房悦黑体验版常规体" pitchFamily="50" charset="-122"/>
                <a:ea typeface="造字工房悦黑体验版常规体" pitchFamily="50" charset="-122"/>
              </a:rPr>
              <a:t>路</a:t>
            </a:r>
            <a:endParaRPr lang="zh-CN" altLang="en-US" dirty="0" smtClean="0">
              <a:solidFill>
                <a:schemeClr val="bg1"/>
              </a:solidFill>
              <a:latin typeface="造字工房悦黑体验版常规体" pitchFamily="50" charset="-122"/>
              <a:ea typeface="造字工房悦黑体验版常规体" pitchFamily="50" charset="-122"/>
            </a:endParaRPr>
          </a:p>
          <a:p>
            <a:pPr algn="just">
              <a:lnSpc>
                <a:spcPct val="200000"/>
              </a:lnSpc>
            </a:pPr>
            <a:r>
              <a:rPr lang="en-US" altLang="zh-CN" dirty="0" smtClean="0">
                <a:solidFill>
                  <a:schemeClr val="bg1"/>
                </a:solidFill>
                <a:latin typeface="造字工房悦黑体验版常规体" pitchFamily="50" charset="-122"/>
                <a:ea typeface="造字工房悦黑体验版常规体" pitchFamily="50" charset="-122"/>
              </a:rPr>
              <a:t>03  </a:t>
            </a:r>
            <a:r>
              <a:rPr lang="zh-CN" altLang="en-US" dirty="0" smtClean="0">
                <a:solidFill>
                  <a:schemeClr val="bg1"/>
                </a:solidFill>
                <a:latin typeface="造字工房悦黑体验版常规体" pitchFamily="50" charset="-122"/>
                <a:ea typeface="造字工房悦黑体验版常规体" pitchFamily="50" charset="-122"/>
              </a:rPr>
              <a:t>数据分析</a:t>
            </a:r>
            <a:r>
              <a:rPr lang="zh-CN" altLang="en-US" dirty="0">
                <a:solidFill>
                  <a:schemeClr val="bg1"/>
                </a:solidFill>
                <a:latin typeface="造字工房悦黑体验版常规体" pitchFamily="50" charset="-122"/>
                <a:ea typeface="造字工房悦黑体验版常规体" pitchFamily="50" charset="-122"/>
              </a:rPr>
              <a:t>如何贯彻于电商大促</a:t>
            </a:r>
            <a:r>
              <a:rPr lang="zh-CN" altLang="en-US" dirty="0" smtClean="0">
                <a:solidFill>
                  <a:schemeClr val="bg1"/>
                </a:solidFill>
                <a:latin typeface="造字工房悦黑体验版常规体" pitchFamily="50" charset="-122"/>
                <a:ea typeface="造字工房悦黑体验版常规体" pitchFamily="50" charset="-122"/>
              </a:rPr>
              <a:t>活动</a:t>
            </a:r>
            <a:endParaRPr lang="zh-CN" altLang="en-US" dirty="0" smtClean="0">
              <a:solidFill>
                <a:schemeClr val="bg1"/>
              </a:solidFill>
              <a:latin typeface="造字工房悦黑体验版常规体" pitchFamily="50" charset="-122"/>
              <a:ea typeface="造字工房悦黑体验版常规体" pitchFamily="50" charset="-122"/>
            </a:endParaRPr>
          </a:p>
          <a:p>
            <a:pPr algn="just">
              <a:lnSpc>
                <a:spcPct val="200000"/>
              </a:lnSpc>
            </a:pPr>
            <a:r>
              <a:rPr lang="en-US" altLang="zh-CN" dirty="0" smtClean="0">
                <a:solidFill>
                  <a:schemeClr val="bg1"/>
                </a:solidFill>
                <a:latin typeface="造字工房悦黑体验版常规体" pitchFamily="50" charset="-122"/>
                <a:ea typeface="造字工房悦黑体验版常规体" pitchFamily="50" charset="-122"/>
              </a:rPr>
              <a:t>04  </a:t>
            </a:r>
            <a:r>
              <a:rPr lang="zh-CN" altLang="en-US" dirty="0" smtClean="0">
                <a:solidFill>
                  <a:schemeClr val="bg1"/>
                </a:solidFill>
                <a:latin typeface="造字工房悦黑体验版常规体" pitchFamily="50" charset="-122"/>
                <a:ea typeface="造字工房悦黑体验版常规体" pitchFamily="50" charset="-122"/>
              </a:rPr>
              <a:t>抛开</a:t>
            </a:r>
            <a:r>
              <a:rPr lang="zh-CN" altLang="en-US" dirty="0">
                <a:solidFill>
                  <a:schemeClr val="bg1"/>
                </a:solidFill>
                <a:latin typeface="造字工房悦黑体验版常规体" pitchFamily="50" charset="-122"/>
                <a:ea typeface="造字工房悦黑体验版常规体" pitchFamily="50" charset="-122"/>
              </a:rPr>
              <a:t>炫技，数据应该如何表达</a:t>
            </a:r>
            <a:r>
              <a:rPr lang="zh-CN" altLang="en-US" dirty="0" smtClean="0">
                <a:solidFill>
                  <a:schemeClr val="bg1"/>
                </a:solidFill>
                <a:latin typeface="造字工房悦黑体验版常规体" pitchFamily="50" charset="-122"/>
                <a:ea typeface="造字工房悦黑体验版常规体" pitchFamily="50" charset="-122"/>
              </a:rPr>
              <a:t>？</a:t>
            </a:r>
            <a:endParaRPr lang="en-US" altLang="zh-CN" dirty="0" smtClean="0">
              <a:solidFill>
                <a:schemeClr val="bg1"/>
              </a:solidFill>
              <a:latin typeface="造字工房悦黑体验版常规体" pitchFamily="50" charset="-122"/>
              <a:ea typeface="造字工房悦黑体验版常规体" pitchFamily="50" charset="-122"/>
            </a:endParaRPr>
          </a:p>
          <a:p>
            <a:pPr algn="just">
              <a:lnSpc>
                <a:spcPct val="200000"/>
              </a:lnSpc>
            </a:pPr>
            <a:r>
              <a:rPr lang="en-US" altLang="zh-CN" dirty="0">
                <a:solidFill>
                  <a:schemeClr val="bg1"/>
                </a:solidFill>
                <a:latin typeface="造字工房悦黑体验版常规体" pitchFamily="50" charset="-122"/>
                <a:ea typeface="造字工房悦黑体验版常规体" pitchFamily="50" charset="-122"/>
              </a:rPr>
              <a:t>05  </a:t>
            </a:r>
            <a:r>
              <a:rPr lang="zh-CN" altLang="en-US" dirty="0">
                <a:solidFill>
                  <a:schemeClr val="bg1"/>
                </a:solidFill>
                <a:latin typeface="造字工房悦黑体验版常规体" pitchFamily="50" charset="-122"/>
                <a:ea typeface="造字工房悦黑体验版常规体" pitchFamily="50" charset="-122"/>
              </a:rPr>
              <a:t>教你做数据分析的第一件事：读懂数据 ！</a:t>
            </a:r>
            <a:endParaRPr lang="en-US" altLang="zh-CN" dirty="0">
              <a:solidFill>
                <a:schemeClr val="bg1"/>
              </a:solidFill>
              <a:latin typeface="造字工房悦黑体验版常规体" pitchFamily="50" charset="-122"/>
              <a:ea typeface="造字工房悦黑体验版常规体" pitchFamily="50" charset="-122"/>
            </a:endParaRPr>
          </a:p>
          <a:p>
            <a:pPr algn="just">
              <a:lnSpc>
                <a:spcPct val="200000"/>
              </a:lnSpc>
            </a:pPr>
            <a:r>
              <a:rPr lang="en-US" altLang="zh-CN" b="1" dirty="0">
                <a:solidFill>
                  <a:srgbClr val="FFC000"/>
                </a:solidFill>
                <a:latin typeface="造字工房悦黑体验版常规体" pitchFamily="50" charset="-122"/>
                <a:ea typeface="造字工房悦黑体验版常规体" pitchFamily="50" charset="-122"/>
              </a:rPr>
              <a:t>06  </a:t>
            </a:r>
            <a:r>
              <a:rPr lang="zh-CN" altLang="en-US" b="1" dirty="0">
                <a:solidFill>
                  <a:srgbClr val="FFC000"/>
                </a:solidFill>
                <a:latin typeface="造字工房悦黑体验版常规体" pitchFamily="50" charset="-122"/>
                <a:ea typeface="造字工房悦黑体验版常规体" pitchFamily="50" charset="-122"/>
              </a:rPr>
              <a:t>用实践告诉你，大数据不是纸上谈兵！</a:t>
            </a:r>
            <a:endParaRPr lang="en-US" altLang="zh-CN" b="1" dirty="0">
              <a:solidFill>
                <a:srgbClr val="FFC000"/>
              </a:solidFill>
              <a:latin typeface="造字工房悦黑体验版常规体" pitchFamily="50" charset="-122"/>
              <a:ea typeface="造字工房悦黑体验版常规体" pitchFamily="50" charset="-122"/>
            </a:endParaRPr>
          </a:p>
        </p:txBody>
      </p:sp>
      <p:sp>
        <p:nvSpPr>
          <p:cNvPr id="4" name="文本框 3"/>
          <p:cNvSpPr txBox="1"/>
          <p:nvPr/>
        </p:nvSpPr>
        <p:spPr>
          <a:xfrm>
            <a:off x="1886674" y="1708223"/>
            <a:ext cx="2336957" cy="3416320"/>
          </a:xfrm>
          <a:prstGeom prst="rect">
            <a:avLst/>
          </a:prstGeom>
          <a:noFill/>
        </p:spPr>
        <p:txBody>
          <a:bodyPr wrap="square" rtlCol="0">
            <a:spAutoFit/>
          </a:bodyPr>
          <a:lstStyle/>
          <a:p>
            <a:pPr algn="r">
              <a:lnSpc>
                <a:spcPct val="200000"/>
              </a:lnSpc>
            </a:pPr>
            <a:r>
              <a:rPr lang="zh-CN" altLang="en-US" dirty="0" smtClean="0">
                <a:solidFill>
                  <a:schemeClr val="bg1"/>
                </a:solidFill>
                <a:latin typeface="造字工房悦黑体验版常规体" pitchFamily="50" charset="-122"/>
                <a:ea typeface="造字工房悦黑体验版常规体" pitchFamily="50" charset="-122"/>
              </a:rPr>
              <a:t>数据分析方法</a:t>
            </a:r>
            <a:endParaRPr lang="en-US" altLang="zh-CN" dirty="0" smtClean="0">
              <a:solidFill>
                <a:schemeClr val="bg1"/>
              </a:solidFill>
              <a:latin typeface="造字工房悦黑体验版常规体" pitchFamily="50" charset="-122"/>
              <a:ea typeface="造字工房悦黑体验版常规体" pitchFamily="50" charset="-122"/>
            </a:endParaRPr>
          </a:p>
          <a:p>
            <a:pPr algn="r">
              <a:lnSpc>
                <a:spcPct val="200000"/>
              </a:lnSpc>
            </a:pPr>
            <a:r>
              <a:rPr lang="en-US" altLang="zh-CN" dirty="0" smtClean="0">
                <a:solidFill>
                  <a:schemeClr val="tx1">
                    <a:lumMod val="65000"/>
                    <a:lumOff val="35000"/>
                  </a:schemeClr>
                </a:solidFill>
                <a:latin typeface="造字工房悦黑体验版常规体" pitchFamily="50" charset="-122"/>
                <a:ea typeface="造字工房悦黑体验版常规体" pitchFamily="50" charset="-122"/>
              </a:rPr>
              <a:t> </a:t>
            </a:r>
            <a:endParaRPr lang="en-US" altLang="zh-CN" dirty="0" smtClean="0">
              <a:solidFill>
                <a:schemeClr val="tx1">
                  <a:lumMod val="65000"/>
                  <a:lumOff val="35000"/>
                </a:schemeClr>
              </a:solidFill>
              <a:latin typeface="造字工房悦黑体验版常规体" pitchFamily="50" charset="-122"/>
              <a:ea typeface="造字工房悦黑体验版常规体" pitchFamily="50" charset="-122"/>
            </a:endParaRPr>
          </a:p>
          <a:p>
            <a:pPr algn="r">
              <a:lnSpc>
                <a:spcPct val="200000"/>
              </a:lnSpc>
            </a:pPr>
            <a:endParaRPr lang="en-US" altLang="zh-CN" dirty="0" smtClean="0">
              <a:solidFill>
                <a:schemeClr val="tx1">
                  <a:lumMod val="65000"/>
                  <a:lumOff val="35000"/>
                </a:schemeClr>
              </a:solidFill>
              <a:latin typeface="造字工房悦黑体验版常规体" pitchFamily="50" charset="-122"/>
              <a:ea typeface="造字工房悦黑体验版常规体" pitchFamily="50" charset="-122"/>
            </a:endParaRPr>
          </a:p>
          <a:p>
            <a:pPr algn="r">
              <a:lnSpc>
                <a:spcPct val="200000"/>
              </a:lnSpc>
            </a:pPr>
            <a:r>
              <a:rPr lang="zh-CN" altLang="en-US" dirty="0" smtClean="0">
                <a:solidFill>
                  <a:schemeClr val="bg1"/>
                </a:solidFill>
                <a:latin typeface="造字工房悦黑体验版常规体" pitchFamily="50" charset="-122"/>
                <a:ea typeface="造字工房悦黑体验版常规体" pitchFamily="50" charset="-122"/>
              </a:rPr>
              <a:t>数据可视化</a:t>
            </a:r>
            <a:endParaRPr lang="en-US" altLang="zh-CN" dirty="0" smtClean="0">
              <a:solidFill>
                <a:schemeClr val="bg1"/>
              </a:solidFill>
              <a:latin typeface="造字工房悦黑体验版常规体" pitchFamily="50" charset="-122"/>
              <a:ea typeface="造字工房悦黑体验版常规体" pitchFamily="50" charset="-122"/>
            </a:endParaRPr>
          </a:p>
          <a:p>
            <a:pPr algn="r">
              <a:lnSpc>
                <a:spcPct val="200000"/>
              </a:lnSpc>
            </a:pPr>
            <a:r>
              <a:rPr lang="zh-CN" altLang="en-US" dirty="0">
                <a:solidFill>
                  <a:schemeClr val="bg1"/>
                </a:solidFill>
                <a:latin typeface="造字工房悦黑体验版常规体" pitchFamily="50" charset="-122"/>
                <a:ea typeface="造字工房悦黑体验版常规体" pitchFamily="50" charset="-122"/>
              </a:rPr>
              <a:t>谈谈数据本身</a:t>
            </a:r>
            <a:endParaRPr lang="en-US" altLang="zh-CN" dirty="0">
              <a:solidFill>
                <a:schemeClr val="bg1"/>
              </a:solidFill>
              <a:latin typeface="造字工房悦黑体验版常规体" pitchFamily="50" charset="-122"/>
              <a:ea typeface="造字工房悦黑体验版常规体" pitchFamily="50" charset="-122"/>
            </a:endParaRPr>
          </a:p>
          <a:p>
            <a:pPr algn="r">
              <a:lnSpc>
                <a:spcPct val="200000"/>
              </a:lnSpc>
            </a:pPr>
            <a:r>
              <a:rPr lang="zh-CN" altLang="en-US" b="1" dirty="0">
                <a:solidFill>
                  <a:srgbClr val="FFC000"/>
                </a:solidFill>
                <a:latin typeface="造字工房悦黑体验版常规体" pitchFamily="50" charset="-122"/>
                <a:ea typeface="造字工房悦黑体验版常规体" pitchFamily="50" charset="-122"/>
              </a:rPr>
              <a:t>场景实现</a:t>
            </a:r>
            <a:endParaRPr lang="en-US" altLang="zh-CN"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50058" y="2153920"/>
            <a:ext cx="6794975" cy="415498"/>
          </a:xfrm>
          <a:prstGeom prst="rect">
            <a:avLst/>
          </a:prstGeom>
          <a:noFill/>
        </p:spPr>
        <p:txBody>
          <a:bodyPr wrap="square" rtlCol="0">
            <a:spAutoFit/>
          </a:bodyPr>
          <a:lstStyle/>
          <a:p>
            <a:pPr>
              <a:lnSpc>
                <a:spcPct val="150000"/>
              </a:lnSpc>
            </a:pPr>
            <a:r>
              <a:rPr lang="zh-CN" altLang="en-US" sz="1400" dirty="0" smtClean="0">
                <a:solidFill>
                  <a:schemeClr val="bg1"/>
                </a:solidFill>
                <a:latin typeface="造字工房悦黑体验版常规体" pitchFamily="50" charset="-122"/>
                <a:ea typeface="造字工房悦黑体验版常规体" pitchFamily="50" charset="-122"/>
              </a:rPr>
              <a:t>但也有我们缺乏考虑的</a:t>
            </a:r>
            <a:r>
              <a:rPr lang="en-US" altLang="zh-CN" sz="1400" dirty="0" smtClean="0">
                <a:solidFill>
                  <a:schemeClr val="bg1"/>
                </a:solidFill>
                <a:latin typeface="造字工房悦黑体验版常规体" pitchFamily="50" charset="-122"/>
                <a:ea typeface="造字工房悦黑体验版常规体" pitchFamily="50" charset="-122"/>
              </a:rPr>
              <a:t>…</a:t>
            </a:r>
            <a:endParaRPr lang="en-US" altLang="zh-CN" sz="1400" dirty="0" smtClean="0">
              <a:solidFill>
                <a:schemeClr val="bg1"/>
              </a:solidFill>
              <a:latin typeface="造字工房悦黑体验版常规体" pitchFamily="50" charset="-122"/>
              <a:ea typeface="造字工房悦黑体验版常规体" pitchFamily="50" charset="-122"/>
            </a:endParaRPr>
          </a:p>
        </p:txBody>
      </p:sp>
      <p:sp>
        <p:nvSpPr>
          <p:cNvPr id="7" name="文本框 6"/>
          <p:cNvSpPr txBox="1"/>
          <p:nvPr/>
        </p:nvSpPr>
        <p:spPr>
          <a:xfrm>
            <a:off x="4650058" y="2542488"/>
            <a:ext cx="6794975" cy="2031325"/>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2800" dirty="0">
                <a:solidFill>
                  <a:srgbClr val="FFC000"/>
                </a:solidFill>
                <a:latin typeface="造字工房悦黑体验版常规体" pitchFamily="50" charset="-122"/>
                <a:ea typeface="造字工房悦黑体验版常规体" pitchFamily="50" charset="-122"/>
              </a:rPr>
              <a:t>成本</a:t>
            </a:r>
            <a:r>
              <a:rPr lang="zh-CN" altLang="en-US" sz="2800" dirty="0" smtClean="0">
                <a:solidFill>
                  <a:srgbClr val="FFC000"/>
                </a:solidFill>
                <a:latin typeface="造字工房悦黑体验版常规体" pitchFamily="50" charset="-122"/>
                <a:ea typeface="造字工房悦黑体验版常规体" pitchFamily="50" charset="-122"/>
              </a:rPr>
              <a:t>问题</a:t>
            </a:r>
            <a:endParaRPr lang="en-US" altLang="zh-CN" sz="2800" dirty="0" smtClean="0">
              <a:solidFill>
                <a:srgbClr val="FFC000"/>
              </a:solidFill>
              <a:latin typeface="造字工房悦黑体验版常规体" pitchFamily="50" charset="-122"/>
              <a:ea typeface="造字工房悦黑体验版常规体" pitchFamily="50" charset="-122"/>
            </a:endParaRPr>
          </a:p>
          <a:p>
            <a:pPr marL="457200" indent="-457200">
              <a:lnSpc>
                <a:spcPct val="150000"/>
              </a:lnSpc>
              <a:buFont typeface="Wingdings" panose="05000000000000000000" pitchFamily="2" charset="2"/>
              <a:buChar char="n"/>
            </a:pPr>
            <a:r>
              <a:rPr lang="zh-CN" altLang="en-US" sz="2800" dirty="0">
                <a:solidFill>
                  <a:srgbClr val="FFC000"/>
                </a:solidFill>
                <a:latin typeface="造字工房悦黑体验版常规体" pitchFamily="50" charset="-122"/>
                <a:ea typeface="造字工房悦黑体验版常规体" pitchFamily="50" charset="-122"/>
              </a:rPr>
              <a:t>运营</a:t>
            </a:r>
            <a:r>
              <a:rPr lang="zh-CN" altLang="en-US" sz="2800" dirty="0" smtClean="0">
                <a:solidFill>
                  <a:srgbClr val="FFC000"/>
                </a:solidFill>
                <a:latin typeface="造字工房悦黑体验版常规体" pitchFamily="50" charset="-122"/>
                <a:ea typeface="造字工房悦黑体验版常规体" pitchFamily="50" charset="-122"/>
              </a:rPr>
              <a:t>问题</a:t>
            </a:r>
            <a:endParaRPr lang="en-US" altLang="zh-CN" sz="2800" dirty="0" smtClean="0">
              <a:solidFill>
                <a:srgbClr val="FFC000"/>
              </a:solidFill>
              <a:latin typeface="造字工房悦黑体验版常规体" pitchFamily="50" charset="-122"/>
              <a:ea typeface="造字工房悦黑体验版常规体" pitchFamily="50" charset="-122"/>
            </a:endParaRPr>
          </a:p>
          <a:p>
            <a:pPr marL="457200" indent="-457200">
              <a:lnSpc>
                <a:spcPct val="150000"/>
              </a:lnSpc>
              <a:buFont typeface="Wingdings" panose="05000000000000000000" pitchFamily="2" charset="2"/>
              <a:buChar char="n"/>
            </a:pPr>
            <a:r>
              <a:rPr lang="zh-CN" altLang="en-US" sz="2800" dirty="0">
                <a:solidFill>
                  <a:srgbClr val="FFC000"/>
                </a:solidFill>
                <a:latin typeface="造字工房悦黑体验版常规体" pitchFamily="50" charset="-122"/>
                <a:ea typeface="造字工房悦黑体验版常规体" pitchFamily="50" charset="-122"/>
              </a:rPr>
              <a:t>技术问题</a:t>
            </a:r>
            <a:endParaRPr lang="zh-CN" altLang="en-US" sz="2800"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400" y="749300"/>
            <a:ext cx="11146263" cy="5249691"/>
          </a:xfrm>
          <a:prstGeom prst="rect">
            <a:avLst/>
          </a:prstGeom>
        </p:spPr>
      </p:pic>
      <p:pic>
        <p:nvPicPr>
          <p:cNvPr id="3" name="图片 2"/>
          <p:cNvPicPr>
            <a:picLocks noChangeAspect="1"/>
          </p:cNvPicPr>
          <p:nvPr/>
        </p:nvPicPr>
        <p:blipFill>
          <a:blip r:embed="rId2"/>
          <a:stretch>
            <a:fillRect/>
          </a:stretch>
        </p:blipFill>
        <p:spPr>
          <a:xfrm>
            <a:off x="8335836" y="4036741"/>
            <a:ext cx="3448615" cy="25299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76603" y="2737273"/>
            <a:ext cx="7568097" cy="1815882"/>
          </a:xfrm>
          <a:prstGeom prst="rect">
            <a:avLst/>
          </a:prstGeom>
          <a:noFill/>
        </p:spPr>
        <p:txBody>
          <a:bodyPr wrap="none" rtlCol="0">
            <a:spAutoFit/>
          </a:bodyPr>
          <a:lstStyle/>
          <a:p>
            <a:pPr algn="ctr"/>
            <a:r>
              <a:rPr lang="zh-CN" altLang="en-US" sz="3200" dirty="0" smtClean="0">
                <a:solidFill>
                  <a:schemeClr val="bg1"/>
                </a:solidFill>
                <a:latin typeface="造字工房悦黑体验版常规体" pitchFamily="50" charset="-122"/>
                <a:ea typeface="造字工房悦黑体验版常规体" pitchFamily="50" charset="-122"/>
              </a:rPr>
              <a:t>另外，我们搞事儿搞到公安也找我们了</a:t>
            </a:r>
            <a:r>
              <a:rPr lang="en-US" altLang="zh-CN" sz="3200" dirty="0" smtClean="0">
                <a:solidFill>
                  <a:schemeClr val="bg1"/>
                </a:solidFill>
                <a:latin typeface="造字工房悦黑体验版常规体" pitchFamily="50" charset="-122"/>
                <a:ea typeface="造字工房悦黑体验版常规体" pitchFamily="50" charset="-122"/>
              </a:rPr>
              <a:t>…</a:t>
            </a:r>
            <a:endParaRPr lang="en-US" altLang="zh-CN" sz="3200" dirty="0" smtClean="0">
              <a:solidFill>
                <a:schemeClr val="bg1"/>
              </a:solidFill>
              <a:latin typeface="造字工房悦黑体验版常规体" pitchFamily="50" charset="-122"/>
              <a:ea typeface="造字工房悦黑体验版常规体" pitchFamily="50" charset="-122"/>
            </a:endParaRPr>
          </a:p>
          <a:p>
            <a:pPr algn="ctr"/>
            <a:r>
              <a:rPr lang="en-US" altLang="zh-CN" sz="4000" b="1" dirty="0" smtClean="0">
                <a:solidFill>
                  <a:srgbClr val="FFC000"/>
                </a:solidFill>
                <a:latin typeface="造字工房悦黑体验版常规体" pitchFamily="50" charset="-122"/>
                <a:ea typeface="造字工房悦黑体验版常规体" pitchFamily="50" charset="-122"/>
              </a:rPr>
              <a:t>《</a:t>
            </a:r>
            <a:r>
              <a:rPr lang="zh-CN" altLang="en-US" sz="4000" b="1" dirty="0">
                <a:solidFill>
                  <a:srgbClr val="FFC000"/>
                </a:solidFill>
                <a:latin typeface="造字工房悦黑体验版常规体" pitchFamily="50" charset="-122"/>
                <a:ea typeface="造字工房悦黑体验版常规体" pitchFamily="50" charset="-122"/>
              </a:rPr>
              <a:t>一年中遇到小偷的概率是</a:t>
            </a:r>
            <a:r>
              <a:rPr lang="en-US" altLang="zh-CN" sz="4000" b="1" dirty="0" smtClean="0">
                <a:solidFill>
                  <a:srgbClr val="FFC000"/>
                </a:solidFill>
                <a:latin typeface="造字工房悦黑体验版常规体" pitchFamily="50" charset="-122"/>
                <a:ea typeface="造字工房悦黑体验版常规体" pitchFamily="50" charset="-122"/>
              </a:rPr>
              <a:t>……</a:t>
            </a:r>
            <a:endParaRPr lang="en-US" altLang="zh-CN" sz="4000" b="1" dirty="0" smtClean="0">
              <a:solidFill>
                <a:srgbClr val="FFC000"/>
              </a:solidFill>
              <a:latin typeface="造字工房悦黑体验版常规体" pitchFamily="50" charset="-122"/>
              <a:ea typeface="造字工房悦黑体验版常规体" pitchFamily="50" charset="-122"/>
            </a:endParaRPr>
          </a:p>
          <a:p>
            <a:pPr algn="ctr"/>
            <a:r>
              <a:rPr lang="zh-CN" altLang="en-US" sz="4000" b="1" dirty="0" smtClean="0">
                <a:solidFill>
                  <a:srgbClr val="FFC000"/>
                </a:solidFill>
                <a:latin typeface="造字工房悦黑体验版常规体" pitchFamily="50" charset="-122"/>
                <a:ea typeface="造字工房悦黑体验版常规体" pitchFamily="50" charset="-122"/>
              </a:rPr>
              <a:t>跟</a:t>
            </a:r>
            <a:r>
              <a:rPr lang="zh-CN" altLang="en-US" sz="4000" b="1" dirty="0">
                <a:solidFill>
                  <a:srgbClr val="FFC000"/>
                </a:solidFill>
                <a:latin typeface="造字工房悦黑体验版常规体" pitchFamily="50" charset="-122"/>
                <a:ea typeface="造字工房悦黑体验版常规体" pitchFamily="50" charset="-122"/>
              </a:rPr>
              <a:t>拍中</a:t>
            </a:r>
            <a:r>
              <a:rPr lang="en-US" altLang="zh-CN" sz="4000" b="1" dirty="0">
                <a:solidFill>
                  <a:srgbClr val="FFC000"/>
                </a:solidFill>
                <a:latin typeface="造字工房悦黑体验版常规体" pitchFamily="50" charset="-122"/>
                <a:ea typeface="造字工房悦黑体验版常规体" pitchFamily="50" charset="-122"/>
              </a:rPr>
              <a:t>3</a:t>
            </a:r>
            <a:r>
              <a:rPr lang="zh-CN" altLang="en-US" sz="4000" b="1" dirty="0">
                <a:solidFill>
                  <a:srgbClr val="FFC000"/>
                </a:solidFill>
                <a:latin typeface="造字工房悦黑体验版常规体" pitchFamily="50" charset="-122"/>
                <a:ea typeface="造字工房悦黑体验版常规体" pitchFamily="50" charset="-122"/>
              </a:rPr>
              <a:t>块沪牌差不多！</a:t>
            </a:r>
            <a:r>
              <a:rPr lang="en-US" altLang="zh-CN" sz="4000" b="1" dirty="0" smtClean="0">
                <a:solidFill>
                  <a:srgbClr val="FFC000"/>
                </a:solidFill>
                <a:latin typeface="造字工房悦黑体验版常规体" pitchFamily="50" charset="-122"/>
                <a:ea typeface="造字工房悦黑体验版常规体" pitchFamily="50" charset="-122"/>
              </a:rPr>
              <a:t>》</a:t>
            </a:r>
            <a:endParaRPr lang="zh-CN" altLang="en-US" sz="3200" dirty="0">
              <a:solidFill>
                <a:schemeClr val="bg1"/>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1172" y="844121"/>
            <a:ext cx="9069656" cy="50582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7785" y="5296160"/>
            <a:ext cx="9873704" cy="461665"/>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说明：每个点表示一个发生过入室盗窃案件的小区</a:t>
            </a:r>
            <a:r>
              <a:rPr lang="en-US" altLang="zh-CN" sz="1600" dirty="0">
                <a:solidFill>
                  <a:schemeClr val="bg1"/>
                </a:solidFill>
                <a:latin typeface="造字工房悦黑体验版常规体" pitchFamily="50" charset="-122"/>
                <a:ea typeface="造字工房悦黑体验版常规体" pitchFamily="50" charset="-122"/>
              </a:rPr>
              <a:t>/</a:t>
            </a:r>
            <a:r>
              <a:rPr lang="zh-CN" altLang="en-US" sz="1600" dirty="0">
                <a:solidFill>
                  <a:schemeClr val="bg1"/>
                </a:solidFill>
                <a:latin typeface="造字工房悦黑体验版常规体" pitchFamily="50" charset="-122"/>
                <a:ea typeface="造字工房悦黑体验版常规体" pitchFamily="50" charset="-122"/>
              </a:rPr>
              <a:t>村，点越大表示发生的入室盗窃案数量越多。</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sp>
        <p:nvSpPr>
          <p:cNvPr id="10" name="文本框 9"/>
          <p:cNvSpPr txBox="1"/>
          <p:nvPr/>
        </p:nvSpPr>
        <p:spPr>
          <a:xfrm>
            <a:off x="1056640" y="777487"/>
            <a:ext cx="10235994" cy="430887"/>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入室</a:t>
            </a:r>
            <a:r>
              <a:rPr lang="zh-CN" altLang="en-US" sz="1600" dirty="0" smtClean="0">
                <a:solidFill>
                  <a:schemeClr val="bg1"/>
                </a:solidFill>
                <a:latin typeface="造字工房悦黑体验版常规体" pitchFamily="50" charset="-122"/>
                <a:ea typeface="造字工房悦黑体验版常规体" pitchFamily="50" charset="-122"/>
              </a:rPr>
              <a:t>盗窃</a:t>
            </a:r>
            <a:endParaRPr lang="zh-CN" altLang="en-US" sz="1600" b="1" dirty="0" smtClean="0">
              <a:solidFill>
                <a:srgbClr val="FFC000"/>
              </a:solidFill>
              <a:latin typeface="造字工房悦黑体验版常规体" pitchFamily="50" charset="-122"/>
              <a:ea typeface="造字工房悦黑体验版常规体" pitchFamily="50" charset="-122"/>
            </a:endParaRPr>
          </a:p>
        </p:txBody>
      </p:sp>
      <p:grpSp>
        <p:nvGrpSpPr>
          <p:cNvPr id="11" name="组合 10"/>
          <p:cNvGrpSpPr/>
          <p:nvPr/>
        </p:nvGrpSpPr>
        <p:grpSpPr>
          <a:xfrm>
            <a:off x="223024" y="1509456"/>
            <a:ext cx="11602817" cy="3586651"/>
            <a:chOff x="240842" y="1208373"/>
            <a:chExt cx="12941951" cy="4000603"/>
          </a:xfrm>
        </p:grpSpPr>
        <p:pic>
          <p:nvPicPr>
            <p:cNvPr id="3" name="图片 2"/>
            <p:cNvPicPr>
              <a:picLocks noChangeAspect="1"/>
            </p:cNvPicPr>
            <p:nvPr/>
          </p:nvPicPr>
          <p:blipFill>
            <a:blip r:embed="rId1"/>
            <a:stretch>
              <a:fillRect/>
            </a:stretch>
          </p:blipFill>
          <p:spPr>
            <a:xfrm>
              <a:off x="240842" y="1208373"/>
              <a:ext cx="4224745" cy="4000602"/>
            </a:xfrm>
            <a:prstGeom prst="rect">
              <a:avLst/>
            </a:prstGeom>
          </p:spPr>
        </p:pic>
        <p:pic>
          <p:nvPicPr>
            <p:cNvPr id="5" name="图片 4"/>
            <p:cNvPicPr>
              <a:picLocks noChangeAspect="1"/>
            </p:cNvPicPr>
            <p:nvPr/>
          </p:nvPicPr>
          <p:blipFill>
            <a:blip r:embed="rId2"/>
            <a:stretch>
              <a:fillRect/>
            </a:stretch>
          </p:blipFill>
          <p:spPr>
            <a:xfrm>
              <a:off x="4572144" y="1208374"/>
              <a:ext cx="4254161" cy="4000602"/>
            </a:xfrm>
            <a:prstGeom prst="rect">
              <a:avLst/>
            </a:prstGeom>
          </p:spPr>
        </p:pic>
        <p:pic>
          <p:nvPicPr>
            <p:cNvPr id="7" name="图片 6"/>
            <p:cNvPicPr>
              <a:picLocks noChangeAspect="1"/>
            </p:cNvPicPr>
            <p:nvPr/>
          </p:nvPicPr>
          <p:blipFill>
            <a:blip r:embed="rId3"/>
            <a:stretch>
              <a:fillRect/>
            </a:stretch>
          </p:blipFill>
          <p:spPr>
            <a:xfrm>
              <a:off x="8932862" y="1208373"/>
              <a:ext cx="4249931" cy="400060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68712" y="5296160"/>
            <a:ext cx="11211850" cy="1200329"/>
          </a:xfrm>
          <a:prstGeom prst="rect">
            <a:avLst/>
          </a:prstGeom>
          <a:noFill/>
        </p:spPr>
        <p:txBody>
          <a:bodyPr wrap="square" rtlCol="0">
            <a:spAutoFit/>
          </a:bodyPr>
          <a:lstStyle/>
          <a:p>
            <a:pPr algn="ctr">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左</a:t>
            </a:r>
            <a:r>
              <a:rPr lang="zh-CN" altLang="en-US" sz="1600" dirty="0">
                <a:solidFill>
                  <a:schemeClr val="bg1"/>
                </a:solidFill>
                <a:latin typeface="造字工房悦黑体验版常规体" pitchFamily="50" charset="-122"/>
                <a:ea typeface="造字工房悦黑体验版常规体" pitchFamily="50" charset="-122"/>
              </a:rPr>
              <a:t>图是可租赁住宅的分布，主要在城区</a:t>
            </a:r>
            <a:r>
              <a:rPr lang="zh-CN" altLang="en-US" sz="1600" dirty="0" smtClean="0">
                <a:solidFill>
                  <a:schemeClr val="bg1"/>
                </a:solidFill>
                <a:latin typeface="造字工房悦黑体验版常规体" pitchFamily="50" charset="-122"/>
                <a:ea typeface="造字工房悦黑体验版常规体" pitchFamily="50" charset="-122"/>
              </a:rPr>
              <a:t>；右</a:t>
            </a:r>
            <a:r>
              <a:rPr lang="zh-CN" altLang="en-US" sz="1600" dirty="0">
                <a:solidFill>
                  <a:schemeClr val="bg1"/>
                </a:solidFill>
                <a:latin typeface="造字工房悦黑体验版常规体" pitchFamily="50" charset="-122"/>
                <a:ea typeface="造字工房悦黑体验版常规体" pitchFamily="50" charset="-122"/>
              </a:rPr>
              <a:t>图是</a:t>
            </a:r>
            <a:r>
              <a:rPr lang="en-US" altLang="zh-CN" sz="1600" dirty="0">
                <a:solidFill>
                  <a:schemeClr val="bg1"/>
                </a:solidFill>
                <a:latin typeface="造字工房悦黑体验版常规体" pitchFamily="50" charset="-122"/>
                <a:ea typeface="造字工房悦黑体验版常规体" pitchFamily="50" charset="-122"/>
              </a:rPr>
              <a:t>2017</a:t>
            </a:r>
            <a:r>
              <a:rPr lang="zh-CN" altLang="en-US" sz="1600" dirty="0">
                <a:solidFill>
                  <a:schemeClr val="bg1"/>
                </a:solidFill>
                <a:latin typeface="造字工房悦黑体验版常规体" pitchFamily="50" charset="-122"/>
                <a:ea typeface="造字工房悦黑体验版常规体" pitchFamily="50" charset="-122"/>
              </a:rPr>
              <a:t>年</a:t>
            </a:r>
            <a:r>
              <a:rPr lang="en-US" altLang="zh-CN" sz="1600" dirty="0">
                <a:solidFill>
                  <a:schemeClr val="bg1"/>
                </a:solidFill>
                <a:latin typeface="造字工房悦黑体验版常规体" pitchFamily="50" charset="-122"/>
                <a:ea typeface="造字工房悦黑体验版常规体" pitchFamily="50" charset="-122"/>
              </a:rPr>
              <a:t>1-5</a:t>
            </a:r>
            <a:r>
              <a:rPr lang="zh-CN" altLang="en-US" sz="1600" dirty="0">
                <a:solidFill>
                  <a:schemeClr val="bg1"/>
                </a:solidFill>
                <a:latin typeface="造字工房悦黑体验版常规体" pitchFamily="50" charset="-122"/>
                <a:ea typeface="造字工房悦黑体验版常规体" pitchFamily="50" charset="-122"/>
              </a:rPr>
              <a:t>月入室盗窃的案发</a:t>
            </a:r>
            <a:r>
              <a:rPr lang="zh-CN" altLang="en-US" sz="1600" dirty="0" smtClean="0">
                <a:solidFill>
                  <a:schemeClr val="bg1"/>
                </a:solidFill>
                <a:latin typeface="造字工房悦黑体验版常规体" pitchFamily="50" charset="-122"/>
                <a:ea typeface="造字工房悦黑体验版常规体" pitchFamily="50" charset="-122"/>
              </a:rPr>
              <a:t>地点</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两</a:t>
            </a:r>
            <a:r>
              <a:rPr lang="zh-CN" altLang="en-US" sz="1600" dirty="0">
                <a:solidFill>
                  <a:schemeClr val="bg1"/>
                </a:solidFill>
                <a:latin typeface="造字工房悦黑体验版常规体" pitchFamily="50" charset="-122"/>
                <a:ea typeface="造字工房悦黑体验版常规体" pitchFamily="50" charset="-122"/>
              </a:rPr>
              <a:t>张图在空间上存在较高程度的互补 </a:t>
            </a:r>
            <a:r>
              <a:rPr lang="zh-CN" altLang="en-US" sz="1600" dirty="0" smtClean="0">
                <a:solidFill>
                  <a:schemeClr val="bg1"/>
                </a:solidFill>
                <a:latin typeface="造字工房悦黑体验版常规体" pitchFamily="50" charset="-122"/>
                <a:ea typeface="造字工房悦黑体验版常规体" pitchFamily="50" charset="-122"/>
              </a:rPr>
              <a:t>→ 随着</a:t>
            </a:r>
            <a:r>
              <a:rPr lang="zh-CN" altLang="en-US" sz="1600" dirty="0">
                <a:solidFill>
                  <a:schemeClr val="bg1"/>
                </a:solidFill>
                <a:latin typeface="造字工房悦黑体验版常规体" pitchFamily="50" charset="-122"/>
                <a:ea typeface="造字工房悦黑体验版常规体" pitchFamily="50" charset="-122"/>
              </a:rPr>
              <a:t>社区警务改革、摄像头装进社区、民警与社区保安联动等措施的推动，城区中社区的安保防范力度大大提高；而在农村地区，防范措施却鲜有改善</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sp>
        <p:nvSpPr>
          <p:cNvPr id="10" name="文本框 9"/>
          <p:cNvSpPr txBox="1"/>
          <p:nvPr/>
        </p:nvSpPr>
        <p:spPr>
          <a:xfrm>
            <a:off x="1056640" y="777487"/>
            <a:ext cx="10235994" cy="430887"/>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入室</a:t>
            </a:r>
            <a:r>
              <a:rPr lang="zh-CN" altLang="en-US" sz="1600" dirty="0" smtClean="0">
                <a:solidFill>
                  <a:schemeClr val="bg1"/>
                </a:solidFill>
                <a:latin typeface="造字工房悦黑体验版常规体" pitchFamily="50" charset="-122"/>
                <a:ea typeface="造字工房悦黑体验版常规体" pitchFamily="50" charset="-122"/>
              </a:rPr>
              <a:t>盗窃</a:t>
            </a:r>
            <a:endParaRPr lang="zh-CN" altLang="en-US" sz="1600" b="1" dirty="0" smtClean="0">
              <a:solidFill>
                <a:srgbClr val="FFC000"/>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stretch>
            <a:fillRect/>
          </a:stretch>
        </p:blipFill>
        <p:spPr>
          <a:xfrm>
            <a:off x="2560247" y="1316911"/>
            <a:ext cx="7228780" cy="3979249"/>
          </a:xfrm>
          <a:prstGeom prst="rect">
            <a:avLst/>
          </a:prstGeom>
        </p:spPr>
      </p:pic>
      <p:pic>
        <p:nvPicPr>
          <p:cNvPr id="4" name="图片 3"/>
          <p:cNvPicPr>
            <a:picLocks noChangeAspect="1"/>
          </p:cNvPicPr>
          <p:nvPr/>
        </p:nvPicPr>
        <p:blipFill>
          <a:blip r:embed="rId2"/>
          <a:stretch>
            <a:fillRect/>
          </a:stretch>
        </p:blipFill>
        <p:spPr>
          <a:xfrm>
            <a:off x="3004552" y="1642242"/>
            <a:ext cx="6340170" cy="33285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37785" y="5466016"/>
            <a:ext cx="9873704" cy="830997"/>
          </a:xfrm>
          <a:prstGeom prst="rect">
            <a:avLst/>
          </a:prstGeom>
          <a:noFill/>
        </p:spPr>
        <p:txBody>
          <a:bodyPr wrap="square" rtlCol="0">
            <a:spAutoFit/>
          </a:bodyPr>
          <a:lstStyle/>
          <a:p>
            <a:pPr algn="ctr">
              <a:lnSpc>
                <a:spcPct val="150000"/>
              </a:lnSpc>
            </a:pPr>
            <a:r>
              <a:rPr lang="en-US" altLang="zh-CN" sz="1600" dirty="0">
                <a:solidFill>
                  <a:schemeClr val="bg1"/>
                </a:solidFill>
                <a:latin typeface="造字工房悦黑体验版常规体" pitchFamily="50" charset="-122"/>
                <a:ea typeface="造字工房悦黑体验版常规体" pitchFamily="50" charset="-122"/>
              </a:rPr>
              <a:t>2015-2017</a:t>
            </a:r>
            <a:r>
              <a:rPr lang="zh-CN" altLang="en-US" sz="1600" dirty="0">
                <a:solidFill>
                  <a:schemeClr val="bg1"/>
                </a:solidFill>
                <a:latin typeface="造字工房悦黑体验版常规体" pitchFamily="50" charset="-122"/>
                <a:ea typeface="造字工房悦黑体验版常规体" pitchFamily="50" charset="-122"/>
              </a:rPr>
              <a:t>年三车被盗的地点，把它们落在地图上，可以看到</a:t>
            </a:r>
            <a:r>
              <a:rPr lang="zh-CN" altLang="en-US" sz="1600" dirty="0" smtClean="0">
                <a:solidFill>
                  <a:schemeClr val="bg1"/>
                </a:solidFill>
                <a:latin typeface="造字工房悦黑体验版常规体" pitchFamily="50" charset="-122"/>
                <a:ea typeface="造字工房悦黑体验版常规体" pitchFamily="50" charset="-122"/>
              </a:rPr>
              <a:t>：</a:t>
            </a:r>
            <a:endParaRPr lang="zh-CN" altLang="en-US" sz="1600" dirty="0">
              <a:solidFill>
                <a:schemeClr val="bg1"/>
              </a:solidFill>
              <a:latin typeface="造字工房悦黑体验版常规体" pitchFamily="50" charset="-122"/>
              <a:ea typeface="造字工房悦黑体验版常规体" pitchFamily="50" charset="-122"/>
            </a:endParaRPr>
          </a:p>
          <a:p>
            <a:pPr algn="ctr">
              <a:lnSpc>
                <a:spcPct val="150000"/>
              </a:lnSpc>
            </a:pPr>
            <a:r>
              <a:rPr lang="en-US" altLang="zh-CN" sz="1600" b="1" dirty="0">
                <a:solidFill>
                  <a:srgbClr val="FFC000"/>
                </a:solidFill>
                <a:latin typeface="造字工房悦黑体验版常规体" pitchFamily="50" charset="-122"/>
                <a:ea typeface="造字工房悦黑体验版常规体" pitchFamily="50" charset="-122"/>
              </a:rPr>
              <a:t>15%</a:t>
            </a:r>
            <a:r>
              <a:rPr lang="zh-CN" altLang="en-US" sz="1600" b="1" dirty="0">
                <a:solidFill>
                  <a:srgbClr val="FFC000"/>
                </a:solidFill>
                <a:latin typeface="造字工房悦黑体验版常规体" pitchFamily="50" charset="-122"/>
                <a:ea typeface="造字工房悦黑体验版常规体" pitchFamily="50" charset="-122"/>
              </a:rPr>
              <a:t>都落在地铁站附近</a:t>
            </a:r>
            <a:r>
              <a:rPr lang="en-US" altLang="zh-CN" sz="1600" b="1" dirty="0">
                <a:solidFill>
                  <a:srgbClr val="FFC000"/>
                </a:solidFill>
                <a:latin typeface="造字工房悦黑体验版常规体" pitchFamily="50" charset="-122"/>
                <a:ea typeface="造字工房悦黑体验版常规体" pitchFamily="50" charset="-122"/>
              </a:rPr>
              <a:t>500</a:t>
            </a:r>
            <a:r>
              <a:rPr lang="zh-CN" altLang="en-US" sz="1600" b="1" dirty="0">
                <a:solidFill>
                  <a:srgbClr val="FFC000"/>
                </a:solidFill>
                <a:latin typeface="造字工房悦黑体验版常规体" pitchFamily="50" charset="-122"/>
                <a:ea typeface="造字工房悦黑体验版常规体" pitchFamily="50" charset="-122"/>
              </a:rPr>
              <a:t>米范围内</a:t>
            </a:r>
            <a:r>
              <a:rPr lang="en-US" altLang="zh-CN" sz="1600" b="1" dirty="0">
                <a:solidFill>
                  <a:srgbClr val="FFC000"/>
                </a:solidFill>
                <a:latin typeface="造字工房悦黑体验版常规体" pitchFamily="50" charset="-122"/>
                <a:ea typeface="造字工房悦黑体验版常规体" pitchFamily="50" charset="-122"/>
              </a:rPr>
              <a:t>,40%</a:t>
            </a:r>
            <a:r>
              <a:rPr lang="zh-CN" altLang="en-US" sz="1600" b="1" dirty="0">
                <a:solidFill>
                  <a:srgbClr val="FFC000"/>
                </a:solidFill>
                <a:latin typeface="造字工房悦黑体验版常规体" pitchFamily="50" charset="-122"/>
                <a:ea typeface="造字工房悦黑体验版常规体" pitchFamily="50" charset="-122"/>
              </a:rPr>
              <a:t>都落在地铁站附近</a:t>
            </a:r>
            <a:r>
              <a:rPr lang="en-US" altLang="zh-CN" sz="1600" b="1" dirty="0">
                <a:solidFill>
                  <a:srgbClr val="FFC000"/>
                </a:solidFill>
                <a:latin typeface="造字工房悦黑体验版常规体" pitchFamily="50" charset="-122"/>
                <a:ea typeface="造字工房悦黑体验版常规体" pitchFamily="50" charset="-122"/>
              </a:rPr>
              <a:t>1km</a:t>
            </a:r>
            <a:r>
              <a:rPr lang="zh-CN" altLang="en-US" sz="1600" b="1" dirty="0">
                <a:solidFill>
                  <a:srgbClr val="FFC000"/>
                </a:solidFill>
                <a:latin typeface="造字工房悦黑体验版常规体" pitchFamily="50" charset="-122"/>
                <a:ea typeface="造字工房悦黑体验版常规体" pitchFamily="50" charset="-122"/>
              </a:rPr>
              <a:t>范围内。</a:t>
            </a:r>
            <a:endParaRPr lang="zh-CN" altLang="en-US" sz="1600" b="1" dirty="0">
              <a:solidFill>
                <a:srgbClr val="FFC000"/>
              </a:solidFill>
              <a:latin typeface="造字工房悦黑体验版常规体" pitchFamily="50" charset="-122"/>
              <a:ea typeface="造字工房悦黑体验版常规体" pitchFamily="50" charset="-122"/>
            </a:endParaRPr>
          </a:p>
        </p:txBody>
      </p:sp>
      <p:sp>
        <p:nvSpPr>
          <p:cNvPr id="10" name="文本框 9"/>
          <p:cNvSpPr txBox="1"/>
          <p:nvPr/>
        </p:nvSpPr>
        <p:spPr>
          <a:xfrm>
            <a:off x="1056640" y="777487"/>
            <a:ext cx="10235994" cy="430439"/>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盗三车 </a:t>
            </a:r>
            <a:r>
              <a:rPr lang="zh-CN" altLang="en-US" sz="1600" dirty="0" smtClean="0">
                <a:solidFill>
                  <a:schemeClr val="bg1"/>
                </a:solidFill>
                <a:latin typeface="造字工房悦黑体验版常规体" pitchFamily="50" charset="-122"/>
                <a:ea typeface="造字工房悦黑体验版常规体" pitchFamily="50" charset="-122"/>
              </a:rPr>
              <a:t>→ 自行车</a:t>
            </a:r>
            <a:r>
              <a:rPr lang="zh-CN" altLang="en-US" sz="1600" dirty="0">
                <a:solidFill>
                  <a:schemeClr val="bg1"/>
                </a:solidFill>
                <a:latin typeface="造字工房悦黑体验版常规体" pitchFamily="50" charset="-122"/>
                <a:ea typeface="造字工房悦黑体验版常规体" pitchFamily="50" charset="-122"/>
              </a:rPr>
              <a:t>、电瓶车和电动摩托车</a:t>
            </a:r>
            <a:endParaRPr lang="zh-CN" altLang="en-US" sz="1600" b="1" dirty="0" smtClean="0">
              <a:solidFill>
                <a:srgbClr val="FFC000"/>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stretch>
            <a:fillRect/>
          </a:stretch>
        </p:blipFill>
        <p:spPr>
          <a:xfrm>
            <a:off x="2453269" y="1391984"/>
            <a:ext cx="7285462" cy="40740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83877" y="4319538"/>
            <a:ext cx="9781520" cy="1200329"/>
          </a:xfrm>
          <a:prstGeom prst="rect">
            <a:avLst/>
          </a:prstGeom>
          <a:noFill/>
        </p:spPr>
        <p:txBody>
          <a:bodyPr wrap="square" rtlCol="0">
            <a:spAutoFit/>
          </a:bodyPr>
          <a:lstStyle/>
          <a:p>
            <a:pPr>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最常见 → 偷</a:t>
            </a:r>
            <a:r>
              <a:rPr lang="zh-CN" altLang="en-US" sz="1600" dirty="0">
                <a:solidFill>
                  <a:schemeClr val="bg1"/>
                </a:solidFill>
                <a:latin typeface="造字工房悦黑体验版常规体" pitchFamily="50" charset="-122"/>
                <a:ea typeface="造字工房悦黑体验版常规体" pitchFamily="50" charset="-122"/>
              </a:rPr>
              <a:t>手机、偷</a:t>
            </a:r>
            <a:r>
              <a:rPr lang="zh-CN" altLang="en-US" sz="1600" dirty="0" smtClean="0">
                <a:solidFill>
                  <a:schemeClr val="bg1"/>
                </a:solidFill>
                <a:latin typeface="造字工房悦黑体验版常规体" pitchFamily="50" charset="-122"/>
                <a:ea typeface="造字工房悦黑体验版常规体" pitchFamily="50" charset="-122"/>
              </a:rPr>
              <a:t>钱包</a:t>
            </a:r>
            <a:endParaRPr lang="en-US" altLang="zh-CN" sz="1600" dirty="0" smtClean="0">
              <a:solidFill>
                <a:schemeClr val="bg1"/>
              </a:solidFill>
              <a:latin typeface="造字工房悦黑体验版常规体" pitchFamily="50" charset="-122"/>
              <a:ea typeface="造字工房悦黑体验版常规体" pitchFamily="50" charset="-122"/>
            </a:endParaRPr>
          </a:p>
          <a:p>
            <a:pP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高发地区 </a:t>
            </a:r>
            <a:r>
              <a:rPr lang="zh-CN" altLang="en-US" sz="1600"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rgbClr val="FFC000"/>
                </a:solidFill>
                <a:latin typeface="造字工房悦黑体验版常规体" pitchFamily="50" charset="-122"/>
                <a:ea typeface="造字工房悦黑体验版常规体" pitchFamily="50" charset="-122"/>
              </a:rPr>
              <a:t>商场</a:t>
            </a:r>
            <a:r>
              <a:rPr lang="zh-CN" altLang="en-US" sz="1600" dirty="0">
                <a:solidFill>
                  <a:schemeClr val="bg1"/>
                </a:solidFill>
                <a:latin typeface="造字工房悦黑体验版常规体" pitchFamily="50" charset="-122"/>
                <a:ea typeface="造字工房悦黑体验版常规体" pitchFamily="50" charset="-122"/>
              </a:rPr>
              <a:t>是扒窃的最高发区域，</a:t>
            </a:r>
            <a:r>
              <a:rPr lang="zh-CN" altLang="en-US" sz="1600" b="1" dirty="0">
                <a:solidFill>
                  <a:srgbClr val="FFC000"/>
                </a:solidFill>
                <a:latin typeface="造字工房悦黑体验版常规体" pitchFamily="50" charset="-122"/>
                <a:ea typeface="造字工房悦黑体验版常规体" pitchFamily="50" charset="-122"/>
              </a:rPr>
              <a:t>占比</a:t>
            </a:r>
            <a:r>
              <a:rPr lang="en-US" altLang="zh-CN" sz="1600" b="1" dirty="0">
                <a:solidFill>
                  <a:srgbClr val="FFC000"/>
                </a:solidFill>
                <a:latin typeface="造字工房悦黑体验版常规体" pitchFamily="50" charset="-122"/>
                <a:ea typeface="造字工房悦黑体验版常规体" pitchFamily="50" charset="-122"/>
              </a:rPr>
              <a:t>38%</a:t>
            </a:r>
            <a:r>
              <a:rPr lang="zh-CN" altLang="en-US" sz="1600" dirty="0">
                <a:solidFill>
                  <a:schemeClr val="bg1"/>
                </a:solidFill>
                <a:latin typeface="造字工房悦黑体验版常规体" pitchFamily="50" charset="-122"/>
                <a:ea typeface="造字工房悦黑体验版常规体" pitchFamily="50" charset="-122"/>
              </a:rPr>
              <a:t>；与之同样多发扒窃案件的地方是</a:t>
            </a:r>
            <a:r>
              <a:rPr lang="zh-CN" altLang="en-US" sz="1600" b="1" dirty="0">
                <a:solidFill>
                  <a:srgbClr val="FFC000"/>
                </a:solidFill>
                <a:latin typeface="造字工房悦黑体验版常规体" pitchFamily="50" charset="-122"/>
                <a:ea typeface="造字工房悦黑体验版常规体" pitchFamily="50" charset="-122"/>
              </a:rPr>
              <a:t>道路，占比</a:t>
            </a:r>
            <a:r>
              <a:rPr lang="en-US" altLang="zh-CN" sz="1600" b="1" dirty="0">
                <a:solidFill>
                  <a:srgbClr val="FFC000"/>
                </a:solidFill>
                <a:latin typeface="造字工房悦黑体验版常规体" pitchFamily="50" charset="-122"/>
                <a:ea typeface="造字工房悦黑体验版常规体" pitchFamily="50" charset="-122"/>
              </a:rPr>
              <a:t>37</a:t>
            </a:r>
            <a:r>
              <a:rPr lang="en-US" altLang="zh-CN" sz="1600" b="1" dirty="0" smtClean="0">
                <a:solidFill>
                  <a:srgbClr val="FFC000"/>
                </a:solidFill>
                <a:latin typeface="造字工房悦黑体验版常规体" pitchFamily="50" charset="-122"/>
                <a:ea typeface="造字工房悦黑体验版常规体" pitchFamily="50" charset="-122"/>
              </a:rPr>
              <a:t>%</a:t>
            </a:r>
            <a:endParaRPr lang="en-US" altLang="zh-CN" sz="1600" b="1" dirty="0" smtClean="0">
              <a:solidFill>
                <a:srgbClr val="FFC000"/>
              </a:solidFill>
              <a:latin typeface="造字工房悦黑体验版常规体" pitchFamily="50" charset="-122"/>
              <a:ea typeface="造字工房悦黑体验版常规体" pitchFamily="50" charset="-122"/>
            </a:endParaRPr>
          </a:p>
          <a:p>
            <a:pP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受害者 </a:t>
            </a:r>
            <a:r>
              <a:rPr lang="zh-CN" altLang="en-US" sz="1600" dirty="0" smtClean="0">
                <a:solidFill>
                  <a:schemeClr val="bg1"/>
                </a:solidFill>
                <a:latin typeface="造字工房悦黑体验版常规体" pitchFamily="50" charset="-122"/>
                <a:ea typeface="造字工房悦黑体验版常规体" pitchFamily="50" charset="-122"/>
              </a:rPr>
              <a:t>→ </a:t>
            </a:r>
            <a:r>
              <a:rPr lang="zh-CN" altLang="en-US" sz="1600" dirty="0">
                <a:solidFill>
                  <a:schemeClr val="bg1"/>
                </a:solidFill>
                <a:latin typeface="造字工房悦黑体验版常规体" pitchFamily="50" charset="-122"/>
                <a:ea typeface="造字工房悦黑体验版常规体" pitchFamily="50" charset="-122"/>
              </a:rPr>
              <a:t>扒窃受害者中</a:t>
            </a:r>
            <a:r>
              <a:rPr lang="zh-CN" altLang="en-US" sz="1600" b="1" dirty="0">
                <a:solidFill>
                  <a:srgbClr val="FFC000"/>
                </a:solidFill>
                <a:latin typeface="造字工房悦黑体验版常规体" pitchFamily="50" charset="-122"/>
                <a:ea typeface="造字工房悦黑体验版常规体" pitchFamily="50" charset="-122"/>
              </a:rPr>
              <a:t>，女性占</a:t>
            </a:r>
            <a:r>
              <a:rPr lang="en-US" altLang="zh-CN" sz="1600" b="1" dirty="0">
                <a:solidFill>
                  <a:srgbClr val="FFC000"/>
                </a:solidFill>
                <a:latin typeface="造字工房悦黑体验版常规体" pitchFamily="50" charset="-122"/>
                <a:ea typeface="造字工房悦黑体验版常规体" pitchFamily="50" charset="-122"/>
              </a:rPr>
              <a:t>70%</a:t>
            </a:r>
            <a:r>
              <a:rPr lang="zh-CN" altLang="en-US" sz="1600" b="1" dirty="0" smtClean="0">
                <a:solidFill>
                  <a:srgbClr val="FFC000"/>
                </a:solidFill>
                <a:latin typeface="造字工房悦黑体验版常规体" pitchFamily="50" charset="-122"/>
                <a:ea typeface="造字工房悦黑体验版常规体" pitchFamily="50" charset="-122"/>
              </a:rPr>
              <a:t>，</a:t>
            </a:r>
            <a:r>
              <a:rPr lang="zh-CN" altLang="en-US" sz="1600" b="1" dirty="0">
                <a:solidFill>
                  <a:srgbClr val="FFC000"/>
                </a:solidFill>
                <a:latin typeface="造字工房悦黑体验版常规体" pitchFamily="50" charset="-122"/>
                <a:ea typeface="造字工房悦黑体验版常规体" pitchFamily="50" charset="-122"/>
              </a:rPr>
              <a:t>概率</a:t>
            </a:r>
            <a:r>
              <a:rPr lang="zh-CN" altLang="en-US" sz="1600" b="1" dirty="0" smtClean="0">
                <a:solidFill>
                  <a:srgbClr val="FFC000"/>
                </a:solidFill>
                <a:latin typeface="造字工房悦黑体验版常规体" pitchFamily="50" charset="-122"/>
                <a:ea typeface="造字工房悦黑体验版常规体" pitchFamily="50" charset="-122"/>
              </a:rPr>
              <a:t>是</a:t>
            </a:r>
            <a:r>
              <a:rPr lang="zh-CN" altLang="en-US" sz="1600" b="1" dirty="0">
                <a:solidFill>
                  <a:srgbClr val="FFC000"/>
                </a:solidFill>
                <a:latin typeface="造字工房悦黑体验版常规体" pitchFamily="50" charset="-122"/>
                <a:ea typeface="造字工房悦黑体验版常规体" pitchFamily="50" charset="-122"/>
              </a:rPr>
              <a:t>男性的</a:t>
            </a:r>
            <a:r>
              <a:rPr lang="en-US" altLang="zh-CN" sz="1600" b="1" dirty="0">
                <a:solidFill>
                  <a:srgbClr val="FFC000"/>
                </a:solidFill>
                <a:latin typeface="造字工房悦黑体验版常规体" pitchFamily="50" charset="-122"/>
                <a:ea typeface="造字工房悦黑体验版常规体" pitchFamily="50" charset="-122"/>
              </a:rPr>
              <a:t>2.3</a:t>
            </a:r>
            <a:r>
              <a:rPr lang="zh-CN" altLang="en-US" sz="1600" b="1" dirty="0">
                <a:solidFill>
                  <a:srgbClr val="FFC000"/>
                </a:solidFill>
                <a:latin typeface="造字工房悦黑体验版常规体" pitchFamily="50" charset="-122"/>
                <a:ea typeface="造字工房悦黑体验版常规体" pitchFamily="50" charset="-122"/>
              </a:rPr>
              <a:t>倍！</a:t>
            </a:r>
            <a:r>
              <a:rPr lang="zh-CN" altLang="en-US" sz="1600" dirty="0">
                <a:solidFill>
                  <a:schemeClr val="bg1"/>
                </a:solidFill>
                <a:latin typeface="造字工房悦黑体验版常规体" pitchFamily="50" charset="-122"/>
                <a:ea typeface="造字工房悦黑体验版常规体" pitchFamily="50" charset="-122"/>
              </a:rPr>
              <a:t>其中，又</a:t>
            </a:r>
            <a:r>
              <a:rPr lang="zh-CN" altLang="en-US" sz="1600" b="1" dirty="0">
                <a:solidFill>
                  <a:srgbClr val="FFC000"/>
                </a:solidFill>
                <a:latin typeface="造字工房悦黑体验版常规体" pitchFamily="50" charset="-122"/>
                <a:ea typeface="造字工房悦黑体验版常规体" pitchFamily="50" charset="-122"/>
              </a:rPr>
              <a:t>以</a:t>
            </a:r>
            <a:r>
              <a:rPr lang="en-US" altLang="zh-CN" sz="1600" b="1" dirty="0">
                <a:solidFill>
                  <a:srgbClr val="FFC000"/>
                </a:solidFill>
                <a:latin typeface="造字工房悦黑体验版常规体" pitchFamily="50" charset="-122"/>
                <a:ea typeface="造字工房悦黑体验版常规体" pitchFamily="50" charset="-122"/>
              </a:rPr>
              <a:t>20-30</a:t>
            </a:r>
            <a:r>
              <a:rPr lang="zh-CN" altLang="en-US" sz="1600" b="1" dirty="0">
                <a:solidFill>
                  <a:srgbClr val="FFC000"/>
                </a:solidFill>
                <a:latin typeface="造字工房悦黑体验版常规体" pitchFamily="50" charset="-122"/>
                <a:ea typeface="造字工房悦黑体验版常规体" pitchFamily="50" charset="-122"/>
              </a:rPr>
              <a:t>岁的女性</a:t>
            </a:r>
            <a:r>
              <a:rPr lang="zh-CN" altLang="en-US" sz="1600" dirty="0">
                <a:solidFill>
                  <a:schemeClr val="bg1"/>
                </a:solidFill>
                <a:latin typeface="造字工房悦黑体验版常规体" pitchFamily="50" charset="-122"/>
                <a:ea typeface="造字工房悦黑体验版常规体" pitchFamily="50" charset="-122"/>
              </a:rPr>
              <a:t>最容易被扒窃。</a:t>
            </a:r>
            <a:endParaRPr lang="zh-CN" altLang="en-US" sz="1600" dirty="0">
              <a:solidFill>
                <a:schemeClr val="bg1"/>
              </a:solidFill>
              <a:latin typeface="造字工房悦黑体验版常规体" pitchFamily="50" charset="-122"/>
              <a:ea typeface="造字工房悦黑体验版常规体" pitchFamily="50" charset="-122"/>
            </a:endParaRPr>
          </a:p>
        </p:txBody>
      </p:sp>
      <p:sp>
        <p:nvSpPr>
          <p:cNvPr id="10" name="文本框 9"/>
          <p:cNvSpPr txBox="1"/>
          <p:nvPr/>
        </p:nvSpPr>
        <p:spPr>
          <a:xfrm>
            <a:off x="1056640" y="777487"/>
            <a:ext cx="10235994" cy="430439"/>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扒窃</a:t>
            </a:r>
            <a:endParaRPr lang="zh-CN" altLang="en-US" sz="1600" b="1" dirty="0" smtClean="0">
              <a:solidFill>
                <a:srgbClr val="FFC000"/>
              </a:solidFill>
              <a:latin typeface="造字工房悦黑体验版常规体" pitchFamily="50" charset="-122"/>
              <a:ea typeface="造字工房悦黑体验版常规体" pitchFamily="50" charset="-122"/>
            </a:endParaRPr>
          </a:p>
        </p:txBody>
      </p:sp>
      <p:grpSp>
        <p:nvGrpSpPr>
          <p:cNvPr id="6" name="组合 5"/>
          <p:cNvGrpSpPr/>
          <p:nvPr/>
        </p:nvGrpSpPr>
        <p:grpSpPr>
          <a:xfrm>
            <a:off x="259080" y="1366945"/>
            <a:ext cx="11777359" cy="2793575"/>
            <a:chOff x="0" y="1366945"/>
            <a:chExt cx="13065469" cy="3099113"/>
          </a:xfrm>
        </p:grpSpPr>
        <p:pic>
          <p:nvPicPr>
            <p:cNvPr id="3" name="图片 2"/>
            <p:cNvPicPr>
              <a:picLocks noChangeAspect="1"/>
            </p:cNvPicPr>
            <p:nvPr/>
          </p:nvPicPr>
          <p:blipFill>
            <a:blip r:embed="rId1"/>
            <a:stretch>
              <a:fillRect/>
            </a:stretch>
          </p:blipFill>
          <p:spPr>
            <a:xfrm>
              <a:off x="0" y="1366945"/>
              <a:ext cx="4817327" cy="3099112"/>
            </a:xfrm>
            <a:prstGeom prst="rect">
              <a:avLst/>
            </a:prstGeom>
          </p:spPr>
        </p:pic>
        <p:pic>
          <p:nvPicPr>
            <p:cNvPr id="4" name="图片 3"/>
            <p:cNvPicPr>
              <a:picLocks noChangeAspect="1"/>
            </p:cNvPicPr>
            <p:nvPr/>
          </p:nvPicPr>
          <p:blipFill>
            <a:blip r:embed="rId2"/>
            <a:stretch>
              <a:fillRect/>
            </a:stretch>
          </p:blipFill>
          <p:spPr>
            <a:xfrm>
              <a:off x="4907858" y="1366946"/>
              <a:ext cx="3567069" cy="3099112"/>
            </a:xfrm>
            <a:prstGeom prst="rect">
              <a:avLst/>
            </a:prstGeom>
          </p:spPr>
        </p:pic>
        <p:pic>
          <p:nvPicPr>
            <p:cNvPr id="5" name="图片 4"/>
            <p:cNvPicPr>
              <a:picLocks noChangeAspect="1"/>
            </p:cNvPicPr>
            <p:nvPr/>
          </p:nvPicPr>
          <p:blipFill>
            <a:blip r:embed="rId3"/>
            <a:stretch>
              <a:fillRect/>
            </a:stretch>
          </p:blipFill>
          <p:spPr>
            <a:xfrm>
              <a:off x="8565458" y="1366945"/>
              <a:ext cx="4500011" cy="309911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4240" y="3276664"/>
            <a:ext cx="10540794" cy="1061829"/>
          </a:xfrm>
          <a:prstGeom prst="rect">
            <a:avLst/>
          </a:prstGeom>
          <a:noFill/>
        </p:spPr>
        <p:txBody>
          <a:bodyPr wrap="square" rtlCol="0">
            <a:spAutoFit/>
          </a:bodyPr>
          <a:lstStyle/>
          <a:p>
            <a:pPr>
              <a:lnSpc>
                <a:spcPct val="150000"/>
              </a:lnSpc>
            </a:pPr>
            <a:r>
              <a:rPr lang="zh-CN" altLang="en-US" sz="1400" dirty="0" smtClean="0">
                <a:solidFill>
                  <a:schemeClr val="bg1"/>
                </a:solidFill>
                <a:latin typeface="造字工房悦黑体验版常规体" pitchFamily="50" charset="-122"/>
                <a:ea typeface="造字工房悦黑体验版常规体" pitchFamily="50" charset="-122"/>
              </a:rPr>
              <a:t>但是好消息是</a:t>
            </a:r>
            <a:endParaRPr lang="en-US" altLang="zh-CN" sz="1400" dirty="0" smtClean="0">
              <a:solidFill>
                <a:schemeClr val="bg1"/>
              </a:solidFill>
              <a:latin typeface="造字工房悦黑体验版常规体" pitchFamily="50" charset="-122"/>
              <a:ea typeface="造字工房悦黑体验版常规体" pitchFamily="50" charset="-122"/>
            </a:endParaRPr>
          </a:p>
          <a:p>
            <a:pPr>
              <a:lnSpc>
                <a:spcPct val="150000"/>
              </a:lnSpc>
            </a:pPr>
            <a:endParaRPr lang="zh-CN" altLang="en-US" sz="1400" dirty="0" smtClean="0">
              <a:solidFill>
                <a:schemeClr val="bg1"/>
              </a:solidFill>
              <a:latin typeface="造字工房悦黑体验版常规体" pitchFamily="50" charset="-122"/>
              <a:ea typeface="造字工房悦黑体验版常规体" pitchFamily="50" charset="-122"/>
            </a:endParaRPr>
          </a:p>
          <a:p>
            <a:pPr>
              <a:lnSpc>
                <a:spcPct val="150000"/>
              </a:lnSpc>
            </a:pPr>
            <a:r>
              <a:rPr lang="zh-CN" altLang="en-US" sz="1400" dirty="0">
                <a:solidFill>
                  <a:schemeClr val="bg1"/>
                </a:solidFill>
                <a:latin typeface="造字工房悦黑体验版常规体" pitchFamily="50" charset="-122"/>
                <a:ea typeface="造字工房悦黑体验版常规体" pitchFamily="50" charset="-122"/>
              </a:rPr>
              <a:t>在这个</a:t>
            </a:r>
            <a:r>
              <a:rPr lang="en-US" altLang="zh-CN" sz="1400" dirty="0">
                <a:solidFill>
                  <a:schemeClr val="bg1"/>
                </a:solidFill>
                <a:latin typeface="造字工房悦黑体验版常规体" pitchFamily="50" charset="-122"/>
                <a:ea typeface="造字工房悦黑体验版常规体" pitchFamily="50" charset="-122"/>
              </a:rPr>
              <a:t>2000</a:t>
            </a:r>
            <a:r>
              <a:rPr lang="zh-CN" altLang="en-US" sz="1400" dirty="0">
                <a:solidFill>
                  <a:schemeClr val="bg1"/>
                </a:solidFill>
                <a:latin typeface="造字工房悦黑体验版常规体" pitchFamily="50" charset="-122"/>
                <a:ea typeface="造字工房悦黑体验版常规体" pitchFamily="50" charset="-122"/>
              </a:rPr>
              <a:t>多万人的超大型城市中，虽然有各种各样的案件发生，</a:t>
            </a:r>
            <a:r>
              <a:rPr lang="zh-CN" altLang="en-US" sz="1400" dirty="0" smtClean="0">
                <a:solidFill>
                  <a:schemeClr val="bg1"/>
                </a:solidFill>
                <a:latin typeface="造字工房悦黑体验版常规体" pitchFamily="50" charset="-122"/>
                <a:ea typeface="造字工房悦黑体验版常规体" pitchFamily="50" charset="-122"/>
              </a:rPr>
              <a:t>但根据数据趋势来看，</a:t>
            </a:r>
            <a:r>
              <a:rPr lang="zh-CN" altLang="en-US" sz="1400" dirty="0">
                <a:solidFill>
                  <a:schemeClr val="bg1"/>
                </a:solidFill>
                <a:latin typeface="造字工房悦黑体验版常规体" pitchFamily="50" charset="-122"/>
                <a:ea typeface="造字工房悦黑体验版常规体" pitchFamily="50" charset="-122"/>
              </a:rPr>
              <a:t>我们的城市正在变得越来越安全。</a:t>
            </a:r>
            <a:endParaRPr lang="en-US" altLang="zh-CN" sz="1400" dirty="0" smtClean="0">
              <a:solidFill>
                <a:schemeClr val="bg1"/>
              </a:solidFill>
              <a:latin typeface="造字工房悦黑体验版常规体" pitchFamily="50" charset="-122"/>
              <a:ea typeface="造字工房悦黑体验版常规体" pitchFamily="50" charset="-122"/>
            </a:endParaRPr>
          </a:p>
        </p:txBody>
      </p:sp>
      <p:sp>
        <p:nvSpPr>
          <p:cNvPr id="7" name="文本框 6"/>
          <p:cNvSpPr txBox="1"/>
          <p:nvPr/>
        </p:nvSpPr>
        <p:spPr>
          <a:xfrm>
            <a:off x="904240" y="4495221"/>
            <a:ext cx="10540794" cy="684803"/>
          </a:xfrm>
          <a:prstGeom prst="rect">
            <a:avLst/>
          </a:prstGeom>
          <a:noFill/>
        </p:spPr>
        <p:txBody>
          <a:bodyPr wrap="square" rtlCol="0">
            <a:spAutoFit/>
          </a:bodyPr>
          <a:lstStyle/>
          <a:p>
            <a:pPr>
              <a:lnSpc>
                <a:spcPct val="150000"/>
              </a:lnSpc>
            </a:pPr>
            <a:r>
              <a:rPr lang="zh-CN" altLang="en-US" sz="2800" dirty="0">
                <a:solidFill>
                  <a:srgbClr val="FFC000"/>
                </a:solidFill>
                <a:latin typeface="造字工房悦黑体验版常规体" pitchFamily="50" charset="-122"/>
                <a:ea typeface="造字工房悦黑体验版常规体" pitchFamily="50" charset="-122"/>
              </a:rPr>
              <a:t>一年中遇到小偷的概率是</a:t>
            </a:r>
            <a:r>
              <a:rPr lang="en-US" altLang="zh-CN" sz="2800" dirty="0">
                <a:solidFill>
                  <a:srgbClr val="FFC000"/>
                </a:solidFill>
                <a:latin typeface="造字工房悦黑体验版常规体" pitchFamily="50" charset="-122"/>
                <a:ea typeface="造字工房悦黑体验版常规体" pitchFamily="50" charset="-122"/>
              </a:rPr>
              <a:t>……</a:t>
            </a:r>
            <a:r>
              <a:rPr lang="zh-CN" altLang="en-US" sz="2800" dirty="0">
                <a:solidFill>
                  <a:srgbClr val="FFC000"/>
                </a:solidFill>
                <a:latin typeface="造字工房悦黑体验版常规体" pitchFamily="50" charset="-122"/>
                <a:ea typeface="造字工房悦黑体验版常规体" pitchFamily="50" charset="-122"/>
              </a:rPr>
              <a:t>跟拍中</a:t>
            </a:r>
            <a:r>
              <a:rPr lang="en-US" altLang="zh-CN" sz="2800" dirty="0">
                <a:solidFill>
                  <a:srgbClr val="FFC000"/>
                </a:solidFill>
                <a:latin typeface="造字工房悦黑体验版常规体" pitchFamily="50" charset="-122"/>
                <a:ea typeface="造字工房悦黑体验版常规体" pitchFamily="50" charset="-122"/>
              </a:rPr>
              <a:t>3</a:t>
            </a:r>
            <a:r>
              <a:rPr lang="zh-CN" altLang="en-US" sz="2800" dirty="0">
                <a:solidFill>
                  <a:srgbClr val="FFC000"/>
                </a:solidFill>
                <a:latin typeface="造字工房悦黑体验版常规体" pitchFamily="50" charset="-122"/>
                <a:ea typeface="造字工房悦黑体验版常规体" pitchFamily="50" charset="-122"/>
              </a:rPr>
              <a:t>块沪牌差不多！</a:t>
            </a:r>
            <a:endParaRPr lang="zh-CN" altLang="en-US" sz="2800" dirty="0">
              <a:solidFill>
                <a:srgbClr val="FFC000"/>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stretch>
            <a:fillRect/>
          </a:stretch>
        </p:blipFill>
        <p:spPr>
          <a:xfrm>
            <a:off x="4964040" y="573779"/>
            <a:ext cx="2374310" cy="2337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214022" y="2457748"/>
            <a:ext cx="5844869" cy="1723549"/>
          </a:xfrm>
          <a:prstGeom prst="rect">
            <a:avLst/>
          </a:prstGeom>
          <a:noFill/>
        </p:spPr>
        <p:txBody>
          <a:bodyPr wrap="none" rtlCol="0">
            <a:spAutoFit/>
          </a:bodyPr>
          <a:lstStyle/>
          <a:p>
            <a:pPr algn="ctr"/>
            <a:r>
              <a:rPr lang="zh-CN" altLang="en-US" sz="4000" dirty="0">
                <a:solidFill>
                  <a:schemeClr val="bg1"/>
                </a:solidFill>
                <a:latin typeface="造字工房悦黑体验版常规体" pitchFamily="50" charset="-122"/>
                <a:ea typeface="造字工房悦黑体验版常规体" pitchFamily="50" charset="-122"/>
              </a:rPr>
              <a:t>从</a:t>
            </a:r>
            <a:r>
              <a:rPr lang="zh-CN" altLang="en-US" sz="4000" dirty="0" smtClean="0">
                <a:solidFill>
                  <a:schemeClr val="bg1"/>
                </a:solidFill>
                <a:latin typeface="造字工房悦黑体验版常规体" pitchFamily="50" charset="-122"/>
                <a:ea typeface="造字工房悦黑体验版常规体" pitchFamily="50" charset="-122"/>
              </a:rPr>
              <a:t>文章到实践 → </a:t>
            </a:r>
            <a:endParaRPr lang="en-US" altLang="zh-CN" sz="4000" dirty="0" smtClean="0">
              <a:solidFill>
                <a:schemeClr val="bg1"/>
              </a:solidFill>
              <a:latin typeface="造字工房悦黑体验版常规体" pitchFamily="50" charset="-122"/>
              <a:ea typeface="造字工房悦黑体验版常规体" pitchFamily="50" charset="-122"/>
            </a:endParaRPr>
          </a:p>
          <a:p>
            <a:pPr algn="ctr"/>
            <a:r>
              <a:rPr lang="zh-CN" altLang="en-US" sz="4000" dirty="0" smtClean="0">
                <a:solidFill>
                  <a:schemeClr val="bg1"/>
                </a:solidFill>
                <a:latin typeface="造字工房悦黑体验版常规体" pitchFamily="50" charset="-122"/>
                <a:ea typeface="造字工房悦黑体验版常规体" pitchFamily="50" charset="-122"/>
              </a:rPr>
              <a:t>算法下的 </a:t>
            </a:r>
            <a:r>
              <a:rPr lang="zh-CN" altLang="en-US" sz="6600" b="1" dirty="0" smtClean="0">
                <a:solidFill>
                  <a:srgbClr val="FFC000"/>
                </a:solidFill>
                <a:latin typeface="造字工房悦黑体验版常规体" pitchFamily="50" charset="-122"/>
                <a:ea typeface="造字工房悦黑体验版常规体" pitchFamily="50" charset="-122"/>
              </a:rPr>
              <a:t>决策支持</a:t>
            </a:r>
            <a:endParaRPr lang="en-US" altLang="zh-CN" sz="6600"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444580" y="2457748"/>
            <a:ext cx="7383753" cy="1723549"/>
          </a:xfrm>
          <a:prstGeom prst="rect">
            <a:avLst/>
          </a:prstGeom>
          <a:noFill/>
        </p:spPr>
        <p:txBody>
          <a:bodyPr wrap="none" rtlCol="0">
            <a:spAutoFit/>
          </a:bodyPr>
          <a:lstStyle/>
          <a:p>
            <a:pPr algn="ctr"/>
            <a:r>
              <a:rPr lang="zh-CN" altLang="en-US" sz="4000" dirty="0">
                <a:solidFill>
                  <a:schemeClr val="bg1"/>
                </a:solidFill>
                <a:latin typeface="造字工房悦黑体验版常规体" pitchFamily="50" charset="-122"/>
                <a:ea typeface="造字工房悦黑体验版常规体" pitchFamily="50" charset="-122"/>
              </a:rPr>
              <a:t>城市数据</a:t>
            </a:r>
            <a:r>
              <a:rPr lang="zh-CN" altLang="en-US" sz="4000" dirty="0" smtClean="0">
                <a:solidFill>
                  <a:schemeClr val="bg1"/>
                </a:solidFill>
                <a:latin typeface="造字工房悦黑体验版常规体" pitchFamily="50" charset="-122"/>
                <a:ea typeface="造字工房悦黑体验版常规体" pitchFamily="50" charset="-122"/>
              </a:rPr>
              <a:t>团 → </a:t>
            </a:r>
            <a:endParaRPr lang="en-US" altLang="zh-CN" sz="4000" dirty="0" smtClean="0">
              <a:solidFill>
                <a:schemeClr val="bg1"/>
              </a:solidFill>
              <a:latin typeface="造字工房悦黑体验版常规体" pitchFamily="50" charset="-122"/>
              <a:ea typeface="造字工房悦黑体验版常规体" pitchFamily="50" charset="-122"/>
            </a:endParaRPr>
          </a:p>
          <a:p>
            <a:pPr algn="ctr"/>
            <a:r>
              <a:rPr lang="zh-CN" altLang="en-US" sz="4000" dirty="0" smtClean="0">
                <a:solidFill>
                  <a:schemeClr val="bg1"/>
                </a:solidFill>
                <a:latin typeface="造字工房悦黑体验版常规体" pitchFamily="50" charset="-122"/>
                <a:ea typeface="造字工房悦黑体验版常规体" pitchFamily="50" charset="-122"/>
              </a:rPr>
              <a:t>几个大数据下的 </a:t>
            </a:r>
            <a:r>
              <a:rPr lang="zh-CN" altLang="en-US" sz="6600" b="1" dirty="0" smtClean="0">
                <a:solidFill>
                  <a:srgbClr val="FFC000"/>
                </a:solidFill>
                <a:latin typeface="造字工房悦黑体验版常规体" pitchFamily="50" charset="-122"/>
                <a:ea typeface="造字工房悦黑体验版常规体" pitchFamily="50" charset="-122"/>
              </a:rPr>
              <a:t>奇</a:t>
            </a:r>
            <a:r>
              <a:rPr lang="zh-CN" altLang="en-US" sz="6600" b="1" dirty="0">
                <a:solidFill>
                  <a:srgbClr val="FFC000"/>
                </a:solidFill>
                <a:latin typeface="造字工房悦黑体验版常规体" pitchFamily="50" charset="-122"/>
                <a:ea typeface="造字工房悦黑体验版常规体" pitchFamily="50" charset="-122"/>
              </a:rPr>
              <a:t>思妙</a:t>
            </a:r>
            <a:r>
              <a:rPr lang="zh-CN" altLang="en-US" sz="6600" b="1" dirty="0" smtClean="0">
                <a:solidFill>
                  <a:srgbClr val="FFC000"/>
                </a:solidFill>
                <a:latin typeface="造字工房悦黑体验版常规体" pitchFamily="50" charset="-122"/>
                <a:ea typeface="造字工房悦黑体验版常规体" pitchFamily="50" charset="-122"/>
              </a:rPr>
              <a:t>想</a:t>
            </a:r>
            <a:endParaRPr lang="en-US" altLang="zh-CN" sz="6600"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58767" y="4299855"/>
            <a:ext cx="4403770" cy="1200329"/>
          </a:xfrm>
          <a:prstGeom prst="rect">
            <a:avLst/>
          </a:prstGeom>
          <a:noFill/>
        </p:spPr>
        <p:txBody>
          <a:bodyPr wrap="none" rtlCol="0">
            <a:spAutoFit/>
          </a:bodyPr>
          <a:lstStyle/>
          <a:p>
            <a:pPr algn="ctr"/>
            <a:r>
              <a:rPr lang="zh-CN" altLang="en-US" sz="3200" dirty="0" smtClean="0">
                <a:solidFill>
                  <a:schemeClr val="bg1"/>
                </a:solidFill>
                <a:latin typeface="造字工房悦黑体验版常规体" pitchFamily="50" charset="-122"/>
                <a:ea typeface="造字工房悦黑体验版常规体" pitchFamily="50" charset="-122"/>
              </a:rPr>
              <a:t>安藤忠雄的新华书店</a:t>
            </a:r>
            <a:endParaRPr lang="en-US" altLang="zh-CN" sz="3200" dirty="0" smtClean="0">
              <a:solidFill>
                <a:schemeClr val="bg1"/>
              </a:solidFill>
              <a:latin typeface="造字工房悦黑体验版常规体" pitchFamily="50" charset="-122"/>
              <a:ea typeface="造字工房悦黑体验版常规体" pitchFamily="50" charset="-122"/>
            </a:endParaRPr>
          </a:p>
          <a:p>
            <a:pPr algn="ctr"/>
            <a:r>
              <a:rPr lang="zh-CN" altLang="en-US" sz="4000" b="1" dirty="0" smtClean="0">
                <a:solidFill>
                  <a:srgbClr val="FFC000"/>
                </a:solidFill>
                <a:latin typeface="造字工房悦黑体验版常规体" pitchFamily="50" charset="-122"/>
                <a:ea typeface="造字工房悦黑体验版常规体" pitchFamily="50" charset="-122"/>
              </a:rPr>
              <a:t>人工智能选书系统</a:t>
            </a:r>
            <a:endParaRPr lang="zh-CN" altLang="en-US" sz="3200" dirty="0">
              <a:solidFill>
                <a:schemeClr val="bg1"/>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4750" y="1339105"/>
            <a:ext cx="4762500" cy="2790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41783" y="1672531"/>
            <a:ext cx="2701172" cy="769441"/>
          </a:xfrm>
          <a:prstGeom prst="rect">
            <a:avLst/>
          </a:prstGeom>
          <a:noFill/>
        </p:spPr>
        <p:txBody>
          <a:bodyPr wrap="square" rtlCol="0">
            <a:spAutoFit/>
          </a:bodyPr>
          <a:lstStyle/>
          <a:p>
            <a:pPr algn="ctr">
              <a:lnSpc>
                <a:spcPct val="150000"/>
              </a:lnSpc>
            </a:pPr>
            <a:r>
              <a:rPr lang="zh-CN" altLang="en-US" sz="3200" b="1" dirty="0">
                <a:solidFill>
                  <a:schemeClr val="bg1"/>
                </a:solidFill>
                <a:latin typeface="造字工房悦黑体验版常规体" pitchFamily="50" charset="-122"/>
                <a:ea typeface="造字工房悦黑体验版常规体" pitchFamily="50" charset="-122"/>
              </a:rPr>
              <a:t>涂鸦找</a:t>
            </a:r>
            <a:r>
              <a:rPr lang="zh-CN" altLang="en-US" sz="3200" b="1" dirty="0" smtClean="0">
                <a:solidFill>
                  <a:schemeClr val="bg1"/>
                </a:solidFill>
                <a:latin typeface="造字工房悦黑体验版常规体" pitchFamily="50" charset="-122"/>
                <a:ea typeface="造字工房悦黑体验版常规体" pitchFamily="50" charset="-122"/>
              </a:rPr>
              <a:t>书 </a:t>
            </a:r>
            <a:r>
              <a:rPr lang="en-US" altLang="zh-CN" sz="3200" b="1" dirty="0" smtClean="0">
                <a:solidFill>
                  <a:schemeClr val="bg1"/>
                </a:solidFill>
                <a:latin typeface="造字工房悦黑体验版常规体" pitchFamily="50" charset="-122"/>
                <a:ea typeface="造字工房悦黑体验版常规体" pitchFamily="50" charset="-122"/>
              </a:rPr>
              <a:t>/</a:t>
            </a:r>
            <a:endParaRPr lang="en-US" altLang="zh-CN" sz="3200" b="1" dirty="0">
              <a:solidFill>
                <a:schemeClr val="bg1"/>
              </a:solidFill>
              <a:latin typeface="造字工房悦黑体验版常规体" pitchFamily="50" charset="-122"/>
              <a:ea typeface="造字工房悦黑体验版常规体" pitchFamily="50" charset="-122"/>
            </a:endParaRPr>
          </a:p>
        </p:txBody>
      </p:sp>
      <p:sp>
        <p:nvSpPr>
          <p:cNvPr id="4" name="文本框 3"/>
          <p:cNvSpPr txBox="1"/>
          <p:nvPr/>
        </p:nvSpPr>
        <p:spPr>
          <a:xfrm>
            <a:off x="4114800" y="1682691"/>
            <a:ext cx="4164212" cy="769441"/>
          </a:xfrm>
          <a:prstGeom prst="rect">
            <a:avLst/>
          </a:prstGeom>
          <a:noFill/>
        </p:spPr>
        <p:txBody>
          <a:bodyPr wrap="square" rtlCol="0">
            <a:spAutoFit/>
          </a:bodyPr>
          <a:lstStyle/>
          <a:p>
            <a:pPr algn="ctr">
              <a:lnSpc>
                <a:spcPct val="150000"/>
              </a:lnSpc>
            </a:pPr>
            <a:r>
              <a:rPr lang="zh-CN" altLang="en-US" sz="3200" b="1" dirty="0">
                <a:solidFill>
                  <a:schemeClr val="bg1"/>
                </a:solidFill>
                <a:latin typeface="造字工房悦黑体验版常规体" pitchFamily="50" charset="-122"/>
                <a:ea typeface="造字工房悦黑体验版常规体" pitchFamily="50" charset="-122"/>
              </a:rPr>
              <a:t>心情遇</a:t>
            </a:r>
            <a:r>
              <a:rPr lang="zh-CN" altLang="en-US" sz="3200" b="1" dirty="0" smtClean="0">
                <a:solidFill>
                  <a:schemeClr val="bg1"/>
                </a:solidFill>
                <a:latin typeface="造字工房悦黑体验版常规体" pitchFamily="50" charset="-122"/>
                <a:ea typeface="造字工房悦黑体验版常规体" pitchFamily="50" charset="-122"/>
              </a:rPr>
              <a:t>书 </a:t>
            </a:r>
            <a:r>
              <a:rPr lang="en-US" altLang="zh-CN" sz="3200" b="1" dirty="0" smtClean="0">
                <a:solidFill>
                  <a:schemeClr val="bg1"/>
                </a:solidFill>
                <a:latin typeface="造字工房悦黑体验版常规体" pitchFamily="50" charset="-122"/>
                <a:ea typeface="造字工房悦黑体验版常规体" pitchFamily="50" charset="-122"/>
              </a:rPr>
              <a:t>/</a:t>
            </a:r>
            <a:endParaRPr lang="en-US" altLang="zh-CN" sz="3200" b="1" dirty="0">
              <a:solidFill>
                <a:schemeClr val="bg1"/>
              </a:solidFill>
              <a:latin typeface="造字工房悦黑体验版常规体" pitchFamily="50" charset="-122"/>
              <a:ea typeface="造字工房悦黑体验版常规体" pitchFamily="50" charset="-122"/>
            </a:endParaRPr>
          </a:p>
        </p:txBody>
      </p:sp>
      <p:sp>
        <p:nvSpPr>
          <p:cNvPr id="5" name="文本框 4"/>
          <p:cNvSpPr txBox="1"/>
          <p:nvPr/>
        </p:nvSpPr>
        <p:spPr>
          <a:xfrm>
            <a:off x="7721600" y="1682691"/>
            <a:ext cx="2111892" cy="769441"/>
          </a:xfrm>
          <a:prstGeom prst="rect">
            <a:avLst/>
          </a:prstGeom>
          <a:noFill/>
        </p:spPr>
        <p:txBody>
          <a:bodyPr wrap="square" rtlCol="0">
            <a:spAutoFit/>
          </a:bodyPr>
          <a:lstStyle/>
          <a:p>
            <a:pPr algn="ctr">
              <a:lnSpc>
                <a:spcPct val="150000"/>
              </a:lnSpc>
            </a:pPr>
            <a:r>
              <a:rPr lang="zh-CN" altLang="en-US" sz="3200" b="1" dirty="0">
                <a:solidFill>
                  <a:schemeClr val="bg1"/>
                </a:solidFill>
                <a:latin typeface="造字工房悦黑体验版常规体" pitchFamily="50" charset="-122"/>
                <a:ea typeface="造字工房悦黑体验版常规体" pitchFamily="50" charset="-122"/>
              </a:rPr>
              <a:t>问答荐书</a:t>
            </a:r>
            <a:endParaRPr lang="en-US" altLang="zh-CN" sz="3200" b="1" dirty="0">
              <a:solidFill>
                <a:schemeClr val="bg1"/>
              </a:solidFill>
              <a:latin typeface="造字工房悦黑体验版常规体" pitchFamily="50" charset="-122"/>
              <a:ea typeface="造字工房悦黑体验版常规体" pitchFamily="50" charset="-122"/>
            </a:endParaRPr>
          </a:p>
        </p:txBody>
      </p:sp>
      <p:sp>
        <p:nvSpPr>
          <p:cNvPr id="7" name="文本框 6"/>
          <p:cNvSpPr txBox="1"/>
          <p:nvPr/>
        </p:nvSpPr>
        <p:spPr>
          <a:xfrm>
            <a:off x="950389" y="2462292"/>
            <a:ext cx="10493034" cy="600164"/>
          </a:xfrm>
          <a:prstGeom prst="rect">
            <a:avLst/>
          </a:prstGeom>
          <a:noFill/>
        </p:spPr>
        <p:txBody>
          <a:bodyPr wrap="square" rtlCol="0">
            <a:spAutoFit/>
          </a:bodyPr>
          <a:lstStyle/>
          <a:p>
            <a:pPr algn="ctr">
              <a:lnSpc>
                <a:spcPct val="150000"/>
              </a:lnSpc>
            </a:pPr>
            <a:r>
              <a:rPr lang="zh-CN" altLang="en-US" sz="2400" b="1" dirty="0" smtClean="0">
                <a:solidFill>
                  <a:schemeClr val="bg1"/>
                </a:solidFill>
                <a:latin typeface="造字工房悦黑体验版常规体" pitchFamily="50" charset="-122"/>
                <a:ea typeface="造字工房悦黑体验版常规体" pitchFamily="50" charset="-122"/>
              </a:rPr>
              <a:t>核心是做三件事儿</a:t>
            </a:r>
            <a:endParaRPr lang="en-US" altLang="zh-CN" sz="2400" b="1" dirty="0">
              <a:solidFill>
                <a:schemeClr val="bg1"/>
              </a:solidFill>
              <a:latin typeface="造字工房悦黑体验版常规体" pitchFamily="50" charset="-122"/>
              <a:ea typeface="造字工房悦黑体验版常规体" pitchFamily="50" charset="-122"/>
            </a:endParaRPr>
          </a:p>
        </p:txBody>
      </p:sp>
      <p:sp>
        <p:nvSpPr>
          <p:cNvPr id="8" name="文本框 7"/>
          <p:cNvSpPr txBox="1"/>
          <p:nvPr/>
        </p:nvSpPr>
        <p:spPr>
          <a:xfrm>
            <a:off x="3599727" y="3082776"/>
            <a:ext cx="5194358" cy="1754326"/>
          </a:xfrm>
          <a:prstGeom prst="rect">
            <a:avLst/>
          </a:prstGeom>
          <a:noFill/>
        </p:spPr>
        <p:txBody>
          <a:bodyPr wrap="square" rtlCol="0">
            <a:spAutoFit/>
          </a:bodyPr>
          <a:lstStyle/>
          <a:p>
            <a:pPr algn="ctr">
              <a:lnSpc>
                <a:spcPct val="150000"/>
              </a:lnSpc>
            </a:pPr>
            <a:r>
              <a:rPr lang="zh-CN" altLang="en-US" sz="2400" b="1" dirty="0" smtClean="0">
                <a:solidFill>
                  <a:srgbClr val="FFC000"/>
                </a:solidFill>
                <a:latin typeface="造字工房悦黑体验版常规体" pitchFamily="50" charset="-122"/>
                <a:ea typeface="造字工房悦黑体验版常规体" pitchFamily="50" charset="-122"/>
              </a:rPr>
              <a:t>给书打标签</a:t>
            </a:r>
            <a:endParaRPr lang="en-US" altLang="zh-CN" sz="2400" b="1" dirty="0" smtClean="0">
              <a:solidFill>
                <a:srgbClr val="FFC000"/>
              </a:solidFill>
              <a:latin typeface="造字工房悦黑体验版常规体" pitchFamily="50" charset="-122"/>
              <a:ea typeface="造字工房悦黑体验版常规体" pitchFamily="50" charset="-122"/>
            </a:endParaRPr>
          </a:p>
          <a:p>
            <a:pPr algn="ctr">
              <a:lnSpc>
                <a:spcPct val="150000"/>
              </a:lnSpc>
            </a:pPr>
            <a:r>
              <a:rPr lang="zh-CN" altLang="en-US" sz="2400" b="1" dirty="0" smtClean="0">
                <a:solidFill>
                  <a:srgbClr val="FFC000"/>
                </a:solidFill>
                <a:latin typeface="造字工房悦黑体验版常规体" pitchFamily="50" charset="-122"/>
                <a:ea typeface="造字工房悦黑体验版常规体" pitchFamily="50" charset="-122"/>
              </a:rPr>
              <a:t>给人打标签</a:t>
            </a:r>
            <a:endParaRPr lang="en-US" altLang="zh-CN" sz="2400" b="1" dirty="0" smtClean="0">
              <a:solidFill>
                <a:srgbClr val="FFC000"/>
              </a:solidFill>
              <a:latin typeface="造字工房悦黑体验版常规体" pitchFamily="50" charset="-122"/>
              <a:ea typeface="造字工房悦黑体验版常规体" pitchFamily="50" charset="-122"/>
            </a:endParaRPr>
          </a:p>
          <a:p>
            <a:pPr algn="ctr">
              <a:lnSpc>
                <a:spcPct val="150000"/>
              </a:lnSpc>
            </a:pPr>
            <a:r>
              <a:rPr lang="zh-CN" altLang="en-US" sz="2400" b="1" dirty="0" smtClean="0">
                <a:solidFill>
                  <a:srgbClr val="FFC000"/>
                </a:solidFill>
                <a:latin typeface="造字工房悦黑体验版常规体" pitchFamily="50" charset="-122"/>
                <a:ea typeface="造字工房悦黑体验版常规体" pitchFamily="50" charset="-122"/>
              </a:rPr>
              <a:t>读者不断反馈来持续推荐系统</a:t>
            </a:r>
            <a:endParaRPr lang="en-US" altLang="zh-CN" sz="2400"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09297" y="5165934"/>
            <a:ext cx="5387947" cy="1200329"/>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整合了线上线下的全网数据，得到了一个包含数百万种书的巨大</a:t>
            </a:r>
            <a:r>
              <a:rPr lang="zh-CN" altLang="en-US" sz="1600" dirty="0" smtClean="0">
                <a:solidFill>
                  <a:schemeClr val="bg1"/>
                </a:solidFill>
                <a:latin typeface="造字工房悦黑体验版常规体" pitchFamily="50" charset="-122"/>
                <a:ea typeface="造字工房悦黑体验版常规体" pitchFamily="50" charset="-122"/>
              </a:rPr>
              <a:t>书库</a:t>
            </a:r>
            <a:r>
              <a:rPr lang="zh-CN" altLang="en-US" sz="1600" dirty="0">
                <a:solidFill>
                  <a:schemeClr val="bg1"/>
                </a:solidFill>
                <a:latin typeface="造字工房悦黑体验版常规体" pitchFamily="50" charset="-122"/>
                <a:ea typeface="造字工房悦黑体验版常规体" pitchFamily="50" charset="-122"/>
              </a:rPr>
              <a:t> </a:t>
            </a:r>
            <a:r>
              <a:rPr lang="zh-CN" altLang="en-US" sz="1600" dirty="0" smtClean="0">
                <a:solidFill>
                  <a:schemeClr val="bg1"/>
                </a:solidFill>
                <a:latin typeface="造字工房悦黑体验版常规体" pitchFamily="50" charset="-122"/>
                <a:ea typeface="造字工房悦黑体验版常规体" pitchFamily="50" charset="-122"/>
              </a:rPr>
              <a:t>→</a:t>
            </a:r>
            <a:r>
              <a:rPr lang="en-US" altLang="zh-CN" sz="1600" dirty="0">
                <a:solidFill>
                  <a:schemeClr val="bg1"/>
                </a:solidFill>
                <a:latin typeface="造字工房悦黑体验版常规体" pitchFamily="50" charset="-122"/>
                <a:ea typeface="造字工房悦黑体验版常规体" pitchFamily="50" charset="-122"/>
              </a:rPr>
              <a:t> </a:t>
            </a:r>
            <a:r>
              <a:rPr lang="zh-CN" altLang="en-US" sz="1600" dirty="0" smtClean="0">
                <a:solidFill>
                  <a:schemeClr val="bg1"/>
                </a:solidFill>
                <a:latin typeface="造字工房悦黑体验版常规体" pitchFamily="50" charset="-122"/>
                <a:ea typeface="造字工房悦黑体验版常规体" pitchFamily="50" charset="-122"/>
              </a:rPr>
              <a:t>以</a:t>
            </a:r>
            <a:r>
              <a:rPr lang="zh-CN" altLang="en-US" sz="1600" b="1" dirty="0">
                <a:solidFill>
                  <a:srgbClr val="FFC000"/>
                </a:solidFill>
                <a:latin typeface="造字工房悦黑体验版常规体" pitchFamily="50" charset="-122"/>
                <a:ea typeface="造字工房悦黑体验版常规体" pitchFamily="50" charset="-122"/>
              </a:rPr>
              <a:t>关联信息为基础、风格信息为权重，</a:t>
            </a:r>
            <a:r>
              <a:rPr lang="zh-CN" altLang="en-US" sz="1600" dirty="0">
                <a:solidFill>
                  <a:schemeClr val="bg1"/>
                </a:solidFill>
                <a:latin typeface="造字工房悦黑体验版常规体" pitchFamily="50" charset="-122"/>
                <a:ea typeface="造字工房悦黑体验版常规体" pitchFamily="50" charset="-122"/>
              </a:rPr>
              <a:t>绘制出图书之间的特征关联图谱</a:t>
            </a:r>
            <a:endParaRPr lang="zh-CN" altLang="en-US" sz="1600" b="1" dirty="0">
              <a:solidFill>
                <a:srgbClr val="FFC000"/>
              </a:solidFill>
              <a:latin typeface="造字工房悦黑体验版常规体" pitchFamily="50" charset="-122"/>
              <a:ea typeface="造字工房悦黑体验版常规体" pitchFamily="50" charset="-122"/>
            </a:endParaRPr>
          </a:p>
        </p:txBody>
      </p:sp>
      <p:sp>
        <p:nvSpPr>
          <p:cNvPr id="10" name="文本框 9"/>
          <p:cNvSpPr txBox="1"/>
          <p:nvPr/>
        </p:nvSpPr>
        <p:spPr>
          <a:xfrm>
            <a:off x="1056640" y="582615"/>
            <a:ext cx="10235994" cy="600164"/>
          </a:xfrm>
          <a:prstGeom prst="rect">
            <a:avLst/>
          </a:prstGeom>
          <a:noFill/>
        </p:spPr>
        <p:txBody>
          <a:bodyPr wrap="square" rtlCol="0">
            <a:spAutoFit/>
          </a:bodyPr>
          <a:lstStyle/>
          <a:p>
            <a:pPr algn="ctr">
              <a:lnSpc>
                <a:spcPct val="150000"/>
              </a:lnSpc>
            </a:pPr>
            <a:r>
              <a:rPr lang="zh-CN" altLang="en-US" sz="2400" dirty="0" smtClean="0">
                <a:solidFill>
                  <a:schemeClr val="bg1"/>
                </a:solidFill>
                <a:latin typeface="造字工房悦黑体验版常规体" pitchFamily="50" charset="-122"/>
                <a:ea typeface="造字工房悦黑体验版常规体" pitchFamily="50" charset="-122"/>
              </a:rPr>
              <a:t>给书打标签</a:t>
            </a:r>
            <a:endParaRPr lang="zh-CN" altLang="en-US" sz="2400" b="1" dirty="0" smtClean="0">
              <a:solidFill>
                <a:srgbClr val="FFC000"/>
              </a:solidFill>
              <a:latin typeface="造字工房悦黑体验版常规体" pitchFamily="50" charset="-122"/>
              <a:ea typeface="造字工房悦黑体验版常规体" pitchFamily="50"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71843" y="1369369"/>
            <a:ext cx="5204162" cy="360997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896" y="1369369"/>
            <a:ext cx="5238750" cy="3609975"/>
          </a:xfrm>
          <a:prstGeom prst="rect">
            <a:avLst/>
          </a:prstGeom>
        </p:spPr>
      </p:pic>
      <p:sp>
        <p:nvSpPr>
          <p:cNvPr id="7" name="文本框 6"/>
          <p:cNvSpPr txBox="1"/>
          <p:nvPr/>
        </p:nvSpPr>
        <p:spPr>
          <a:xfrm>
            <a:off x="6271843" y="5165934"/>
            <a:ext cx="5387947" cy="1200329"/>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按照簇团的聚集情况，以及簇团中大型节点图书的特点，</a:t>
            </a:r>
            <a:r>
              <a:rPr lang="zh-CN" altLang="en-US" sz="1600" b="1" dirty="0">
                <a:solidFill>
                  <a:srgbClr val="FFC000"/>
                </a:solidFill>
                <a:latin typeface="造字工房悦黑体验版常规体" pitchFamily="50" charset="-122"/>
                <a:ea typeface="造字工房悦黑体验版常规体" pitchFamily="50" charset="-122"/>
              </a:rPr>
              <a:t>给图书打上不同的风格标签</a:t>
            </a:r>
            <a:r>
              <a:rPr lang="zh-CN" altLang="en-US" sz="1600" dirty="0">
                <a:solidFill>
                  <a:schemeClr val="bg1"/>
                </a:solidFill>
                <a:latin typeface="造字工房悦黑体验版常规体" pitchFamily="50" charset="-122"/>
                <a:ea typeface="造字工房悦黑体验版常规体" pitchFamily="50" charset="-122"/>
              </a:rPr>
              <a:t>（如严肃文学、流行文学、小清新、浪漫主义等）</a:t>
            </a:r>
            <a:endParaRPr lang="zh-CN" altLang="en-US" sz="1600"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56640" y="582615"/>
            <a:ext cx="10235994" cy="600164"/>
          </a:xfrm>
          <a:prstGeom prst="rect">
            <a:avLst/>
          </a:prstGeom>
          <a:noFill/>
        </p:spPr>
        <p:txBody>
          <a:bodyPr wrap="square" rtlCol="0">
            <a:spAutoFit/>
          </a:bodyPr>
          <a:lstStyle/>
          <a:p>
            <a:pPr algn="ctr">
              <a:lnSpc>
                <a:spcPct val="150000"/>
              </a:lnSpc>
            </a:pPr>
            <a:r>
              <a:rPr lang="zh-CN" altLang="en-US" sz="2400" dirty="0" smtClean="0">
                <a:solidFill>
                  <a:schemeClr val="bg1"/>
                </a:solidFill>
                <a:latin typeface="造字工房悦黑体验版常规体" pitchFamily="50" charset="-122"/>
                <a:ea typeface="造字工房悦黑体验版常规体" pitchFamily="50" charset="-122"/>
              </a:rPr>
              <a:t>给</a:t>
            </a:r>
            <a:r>
              <a:rPr lang="zh-CN" altLang="en-US" sz="2400" dirty="0">
                <a:solidFill>
                  <a:schemeClr val="bg1"/>
                </a:solidFill>
                <a:latin typeface="造字工房悦黑体验版常规体" pitchFamily="50" charset="-122"/>
                <a:ea typeface="造字工房悦黑体验版常规体" pitchFamily="50" charset="-122"/>
              </a:rPr>
              <a:t>人</a:t>
            </a:r>
            <a:r>
              <a:rPr lang="zh-CN" altLang="en-US" sz="2400" dirty="0" smtClean="0">
                <a:solidFill>
                  <a:schemeClr val="bg1"/>
                </a:solidFill>
                <a:latin typeface="造字工房悦黑体验版常规体" pitchFamily="50" charset="-122"/>
                <a:ea typeface="造字工房悦黑体验版常规体" pitchFamily="50" charset="-122"/>
              </a:rPr>
              <a:t>打标签 </a:t>
            </a:r>
            <a:r>
              <a:rPr lang="en-US" altLang="zh-CN" sz="2400" dirty="0" smtClean="0">
                <a:solidFill>
                  <a:schemeClr val="bg1"/>
                </a:solidFill>
                <a:latin typeface="造字工房悦黑体验版常规体" pitchFamily="50" charset="-122"/>
                <a:ea typeface="造字工房悦黑体验版常规体" pitchFamily="50" charset="-122"/>
              </a:rPr>
              <a:t>– </a:t>
            </a:r>
            <a:r>
              <a:rPr lang="zh-CN" altLang="en-US" sz="2400" dirty="0" smtClean="0">
                <a:solidFill>
                  <a:schemeClr val="bg1"/>
                </a:solidFill>
                <a:latin typeface="造字工房悦黑体验版常规体" pitchFamily="50" charset="-122"/>
                <a:ea typeface="造字工房悦黑体验版常规体" pitchFamily="50" charset="-122"/>
              </a:rPr>
              <a:t>“</a:t>
            </a:r>
            <a:r>
              <a:rPr lang="zh-CN" altLang="en-US" sz="2400" dirty="0">
                <a:solidFill>
                  <a:schemeClr val="bg1"/>
                </a:solidFill>
                <a:latin typeface="造字工房悦黑体验版常规体" pitchFamily="50" charset="-122"/>
                <a:ea typeface="造字工房悦黑体验版常规体" pitchFamily="50" charset="-122"/>
              </a:rPr>
              <a:t>心情遇书</a:t>
            </a:r>
            <a:r>
              <a:rPr lang="zh-CN" altLang="en-US" sz="2400" dirty="0" smtClean="0">
                <a:solidFill>
                  <a:schemeClr val="bg1"/>
                </a:solidFill>
                <a:latin typeface="造字工房悦黑体验版常规体" pitchFamily="50" charset="-122"/>
                <a:ea typeface="造字工房悦黑体验版常规体" pitchFamily="50" charset="-122"/>
              </a:rPr>
              <a:t>” 为例</a:t>
            </a:r>
            <a:endParaRPr lang="zh-CN" altLang="en-US" sz="2400" b="1" dirty="0" smtClean="0">
              <a:solidFill>
                <a:srgbClr val="FFC000"/>
              </a:solidFill>
              <a:latin typeface="造字工房悦黑体验版常规体" pitchFamily="50" charset="-122"/>
              <a:ea typeface="造字工房悦黑体验版常规体" pitchFamily="50" charset="-122"/>
            </a:endParaRPr>
          </a:p>
        </p:txBody>
      </p:sp>
      <p:sp>
        <p:nvSpPr>
          <p:cNvPr id="7" name="文本框 6"/>
          <p:cNvSpPr txBox="1"/>
          <p:nvPr/>
        </p:nvSpPr>
        <p:spPr>
          <a:xfrm>
            <a:off x="281650" y="5165934"/>
            <a:ext cx="11628700" cy="1107996"/>
          </a:xfrm>
          <a:prstGeom prst="rect">
            <a:avLst/>
          </a:prstGeom>
          <a:noFill/>
        </p:spPr>
        <p:txBody>
          <a:bodyPr wrap="square" rtlCol="0">
            <a:spAutoFit/>
          </a:bodyPr>
          <a:lstStyle/>
          <a:p>
            <a:pPr algn="ctr">
              <a:lnSpc>
                <a:spcPct val="150000"/>
              </a:lnSpc>
            </a:pPr>
            <a:r>
              <a:rPr lang="zh-CN" altLang="en-US" sz="1600" b="1" dirty="0">
                <a:solidFill>
                  <a:srgbClr val="FFC000"/>
                </a:solidFill>
                <a:latin typeface="造字工房悦黑体验版常规体" pitchFamily="50" charset="-122"/>
                <a:ea typeface="造字工房悦黑体验版常规体" pitchFamily="50" charset="-122"/>
              </a:rPr>
              <a:t>城室科技</a:t>
            </a:r>
            <a:r>
              <a:rPr lang="zh-CN" altLang="en-US" sz="1600" dirty="0">
                <a:solidFill>
                  <a:schemeClr val="bg1"/>
                </a:solidFill>
                <a:latin typeface="造字工房悦黑体验版常规体" pitchFamily="50" charset="-122"/>
                <a:ea typeface="造字工房悦黑体验版常规体" pitchFamily="50" charset="-122"/>
              </a:rPr>
              <a:t> </a:t>
            </a:r>
            <a:r>
              <a:rPr lang="zh-CN" altLang="en-US" sz="1600" dirty="0" smtClean="0">
                <a:solidFill>
                  <a:schemeClr val="bg1"/>
                </a:solidFill>
                <a:latin typeface="造字工房悦黑体验版常规体" pitchFamily="50" charset="-122"/>
                <a:ea typeface="造字工房悦黑体验版常规体" pitchFamily="50" charset="-122"/>
              </a:rPr>
              <a:t>→ 将</a:t>
            </a:r>
            <a:r>
              <a:rPr lang="zh-CN" altLang="en-US" sz="1600" dirty="0">
                <a:solidFill>
                  <a:schemeClr val="bg1"/>
                </a:solidFill>
                <a:latin typeface="造字工房悦黑体验版常规体" pitchFamily="50" charset="-122"/>
                <a:ea typeface="造字工房悦黑体验版常规体" pitchFamily="50" charset="-122"/>
              </a:rPr>
              <a:t>读者使用互动屏拍摄的照片分解为</a:t>
            </a:r>
            <a:r>
              <a:rPr lang="zh-CN" altLang="en-US" sz="1600" b="1" dirty="0">
                <a:solidFill>
                  <a:srgbClr val="FFC000"/>
                </a:solidFill>
                <a:latin typeface="造字工房悦黑体验版常规体" pitchFamily="50" charset="-122"/>
                <a:ea typeface="造字工房悦黑体验版常规体" pitchFamily="50" charset="-122"/>
              </a:rPr>
              <a:t>若干个像素点，每个像素点有五个属性</a:t>
            </a:r>
            <a:endParaRPr lang="en-US" altLang="zh-CN" sz="1600" b="1" dirty="0">
              <a:solidFill>
                <a:srgbClr val="FFC000"/>
              </a:solidFill>
              <a:latin typeface="造字工房悦黑体验版常规体" pitchFamily="50" charset="-122"/>
              <a:ea typeface="造字工房悦黑体验版常规体" pitchFamily="50" charset="-122"/>
            </a:endParaRPr>
          </a:p>
          <a:p>
            <a:pPr algn="ctr">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分别</a:t>
            </a:r>
            <a:r>
              <a:rPr lang="zh-CN" altLang="en-US" sz="1600" dirty="0">
                <a:solidFill>
                  <a:schemeClr val="bg1"/>
                </a:solidFill>
                <a:latin typeface="造字工房悦黑体验版常规体" pitchFamily="50" charset="-122"/>
                <a:ea typeface="造字工房悦黑体验版常规体" pitchFamily="50" charset="-122"/>
              </a:rPr>
              <a:t>表征其在图片中的位置</a:t>
            </a:r>
            <a:r>
              <a:rPr lang="en-US" altLang="zh-CN" sz="1600" dirty="0">
                <a:solidFill>
                  <a:schemeClr val="bg1"/>
                </a:solidFill>
                <a:latin typeface="造字工房悦黑体验版常规体" pitchFamily="50" charset="-122"/>
                <a:ea typeface="造字工房悦黑体验版常规体" pitchFamily="50" charset="-122"/>
              </a:rPr>
              <a:t>(</a:t>
            </a:r>
            <a:r>
              <a:rPr lang="en-US" altLang="zh-CN" sz="1600" dirty="0" err="1">
                <a:solidFill>
                  <a:schemeClr val="bg1"/>
                </a:solidFill>
                <a:latin typeface="造字工房悦黑体验版常规体" pitchFamily="50" charset="-122"/>
                <a:ea typeface="造字工房悦黑体验版常规体" pitchFamily="50" charset="-122"/>
              </a:rPr>
              <a:t>x,y</a:t>
            </a:r>
            <a:r>
              <a:rPr lang="en-US" altLang="zh-CN" sz="1600" dirty="0">
                <a:solidFill>
                  <a:schemeClr val="bg1"/>
                </a:solidFill>
                <a:latin typeface="造字工房悦黑体验版常规体" pitchFamily="50" charset="-122"/>
                <a:ea typeface="造字工房悦黑体验版常规体" pitchFamily="50" charset="-122"/>
              </a:rPr>
              <a:t>)</a:t>
            </a:r>
            <a:r>
              <a:rPr lang="zh-CN" altLang="en-US" sz="1600" dirty="0">
                <a:solidFill>
                  <a:schemeClr val="bg1"/>
                </a:solidFill>
                <a:latin typeface="造字工房悦黑体验版常规体" pitchFamily="50" charset="-122"/>
                <a:ea typeface="造字工房悦黑体验版常规体" pitchFamily="50" charset="-122"/>
              </a:rPr>
              <a:t>，以及三个颜色通道的数值</a:t>
            </a:r>
            <a:r>
              <a:rPr lang="en-US" altLang="zh-CN" sz="1600" dirty="0">
                <a:solidFill>
                  <a:schemeClr val="bg1"/>
                </a:solidFill>
                <a:latin typeface="造字工房悦黑体验版常规体" pitchFamily="50" charset="-122"/>
                <a:ea typeface="造字工房悦黑体验版常规体" pitchFamily="50" charset="-122"/>
              </a:rPr>
              <a:t>(</a:t>
            </a:r>
            <a:r>
              <a:rPr lang="en-US" altLang="zh-CN" sz="1600" dirty="0" err="1">
                <a:solidFill>
                  <a:schemeClr val="bg1"/>
                </a:solidFill>
                <a:latin typeface="造字工房悦黑体验版常规体" pitchFamily="50" charset="-122"/>
                <a:ea typeface="造字工房悦黑体验版常规体" pitchFamily="50" charset="-122"/>
              </a:rPr>
              <a:t>r,g,b</a:t>
            </a:r>
            <a:r>
              <a:rPr lang="en-US" altLang="zh-CN" sz="1600" dirty="0" smtClean="0">
                <a:solidFill>
                  <a:schemeClr val="bg1"/>
                </a:solidFill>
                <a:latin typeface="造字工房悦黑体验版常规体" pitchFamily="50" charset="-122"/>
                <a:ea typeface="造字工房悦黑体验版常规体" pitchFamily="50" charset="-122"/>
              </a:rPr>
              <a:t>)</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200" b="1" dirty="0">
                <a:solidFill>
                  <a:schemeClr val="bg1"/>
                </a:solidFill>
                <a:latin typeface="造字工房悦黑体验版常规体" pitchFamily="50" charset="-122"/>
                <a:ea typeface="造字工房悦黑体验版常规体" pitchFamily="50" charset="-122"/>
              </a:rPr>
              <a:t>说明：以上为极度简化模型的示意图。实际上每张图片的像素点数量常在</a:t>
            </a:r>
            <a:r>
              <a:rPr lang="en-US" altLang="zh-CN" sz="1200" b="1" dirty="0">
                <a:solidFill>
                  <a:schemeClr val="bg1"/>
                </a:solidFill>
                <a:latin typeface="造字工房悦黑体验版常规体" pitchFamily="50" charset="-122"/>
                <a:ea typeface="造字工房悦黑体验版常规体" pitchFamily="50" charset="-122"/>
              </a:rPr>
              <a:t>10^8</a:t>
            </a:r>
            <a:r>
              <a:rPr lang="zh-CN" altLang="en-US" sz="1200" b="1" dirty="0">
                <a:solidFill>
                  <a:schemeClr val="bg1"/>
                </a:solidFill>
                <a:latin typeface="造字工房悦黑体验版常规体" pitchFamily="50" charset="-122"/>
                <a:ea typeface="造字工房悦黑体验版常规体" pitchFamily="50" charset="-122"/>
              </a:rPr>
              <a:t>以上、特征提取的层数常在</a:t>
            </a:r>
            <a:r>
              <a:rPr lang="en-US" altLang="zh-CN" sz="1200" b="1" dirty="0">
                <a:solidFill>
                  <a:schemeClr val="bg1"/>
                </a:solidFill>
                <a:latin typeface="造字工房悦黑体验版常规体" pitchFamily="50" charset="-122"/>
                <a:ea typeface="造字工房悦黑体验版常规体" pitchFamily="50" charset="-122"/>
              </a:rPr>
              <a:t>20</a:t>
            </a:r>
            <a:r>
              <a:rPr lang="zh-CN" altLang="en-US" sz="1200" b="1" dirty="0">
                <a:solidFill>
                  <a:schemeClr val="bg1"/>
                </a:solidFill>
                <a:latin typeface="造字工房悦黑体验版常规体" pitchFamily="50" charset="-122"/>
                <a:ea typeface="造字工房悦黑体验版常规体" pitchFamily="50" charset="-122"/>
              </a:rPr>
              <a:t>层以上、各层的提取算法极为复杂且各不相同。</a:t>
            </a:r>
            <a:endParaRPr lang="zh-CN" altLang="en-US" sz="1200" b="1" dirty="0">
              <a:solidFill>
                <a:schemeClr val="bg1"/>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47372" y="1345379"/>
            <a:ext cx="6497256" cy="36579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56640" y="582615"/>
            <a:ext cx="10235994" cy="600164"/>
          </a:xfrm>
          <a:prstGeom prst="rect">
            <a:avLst/>
          </a:prstGeom>
          <a:noFill/>
        </p:spPr>
        <p:txBody>
          <a:bodyPr wrap="square" rtlCol="0">
            <a:spAutoFit/>
          </a:bodyPr>
          <a:lstStyle/>
          <a:p>
            <a:pPr algn="ctr">
              <a:lnSpc>
                <a:spcPct val="150000"/>
              </a:lnSpc>
            </a:pPr>
            <a:r>
              <a:rPr lang="zh-CN" altLang="en-US" sz="2400" dirty="0">
                <a:solidFill>
                  <a:schemeClr val="bg1"/>
                </a:solidFill>
                <a:latin typeface="造字工房悦黑体验版常规体" pitchFamily="50" charset="-122"/>
                <a:ea typeface="造字工房悦黑体验版常规体" pitchFamily="50" charset="-122"/>
              </a:rPr>
              <a:t>将人的标签（性别、年龄、情绪）与书的标签（风格）进行关联匹配</a:t>
            </a:r>
            <a:endParaRPr lang="zh-CN" altLang="en-US" sz="2400" b="1" dirty="0" smtClean="0">
              <a:solidFill>
                <a:srgbClr val="FFC000"/>
              </a:solidFill>
              <a:latin typeface="造字工房悦黑体验版常规体" pitchFamily="50" charset="-122"/>
              <a:ea typeface="造字工房悦黑体验版常规体" pitchFamily="50" charset="-122"/>
            </a:endParaRPr>
          </a:p>
        </p:txBody>
      </p:sp>
      <p:sp>
        <p:nvSpPr>
          <p:cNvPr id="7" name="文本框 6"/>
          <p:cNvSpPr txBox="1"/>
          <p:nvPr/>
        </p:nvSpPr>
        <p:spPr>
          <a:xfrm>
            <a:off x="281650" y="5165934"/>
            <a:ext cx="11628700" cy="830997"/>
          </a:xfrm>
          <a:prstGeom prst="rect">
            <a:avLst/>
          </a:prstGeom>
          <a:noFill/>
        </p:spPr>
        <p:txBody>
          <a:bodyPr wrap="square" rtlCol="0">
            <a:spAutoFit/>
          </a:bodyPr>
          <a:lstStyle/>
          <a:p>
            <a:pPr algn="ctr">
              <a:lnSpc>
                <a:spcPct val="150000"/>
              </a:lnSpc>
            </a:pPr>
            <a:r>
              <a:rPr lang="zh-CN" altLang="en-US" sz="1600" b="1" dirty="0">
                <a:solidFill>
                  <a:schemeClr val="bg1"/>
                </a:solidFill>
                <a:latin typeface="造字工房悦黑体验版常规体" pitchFamily="50" charset="-122"/>
                <a:ea typeface="造字工房悦黑体验版常规体" pitchFamily="50" charset="-122"/>
              </a:rPr>
              <a:t>选出了某一类图书（右上角青紫色的簇团），重新布局，然后按照风格鲜明度重新设色。黄色越深代表鲜明度越高</a:t>
            </a:r>
            <a:r>
              <a:rPr lang="zh-CN" altLang="en-US" sz="1600" b="1" dirty="0" smtClean="0">
                <a:solidFill>
                  <a:schemeClr val="bg1"/>
                </a:solidFill>
                <a:latin typeface="造字工房悦黑体验版常规体" pitchFamily="50" charset="-122"/>
                <a:ea typeface="造字工房悦黑体验版常规体" pitchFamily="50" charset="-122"/>
              </a:rPr>
              <a:t>。</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600" b="1" dirty="0" smtClean="0">
                <a:solidFill>
                  <a:schemeClr val="bg1"/>
                </a:solidFill>
                <a:latin typeface="造字工房悦黑体验版常规体" pitchFamily="50" charset="-122"/>
                <a:ea typeface="造字工房悦黑体验版常规体" pitchFamily="50" charset="-122"/>
              </a:rPr>
              <a:t>→ </a:t>
            </a:r>
            <a:r>
              <a:rPr lang="zh-CN" altLang="en-US" sz="1600" b="1" dirty="0">
                <a:solidFill>
                  <a:srgbClr val="FFC000"/>
                </a:solidFill>
                <a:latin typeface="造字工房悦黑体验版常规体" pitchFamily="50" charset="-122"/>
                <a:ea typeface="造字工房悦黑体验版常规体" pitchFamily="50" charset="-122"/>
              </a:rPr>
              <a:t>只保留风格鲜明的图书</a:t>
            </a:r>
            <a:endParaRPr lang="zh-CN" altLang="en-US" sz="1600" b="1" dirty="0">
              <a:solidFill>
                <a:srgbClr val="FFC000"/>
              </a:solidFill>
              <a:latin typeface="造字工房悦黑体验版常规体" pitchFamily="50" charset="-122"/>
              <a:ea typeface="造字工房悦黑体验版常规体" pitchFamily="50"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192" y="1267689"/>
            <a:ext cx="5270688" cy="3651288"/>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637" y="1267689"/>
            <a:ext cx="5266083" cy="36512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56640" y="582615"/>
            <a:ext cx="10235994" cy="600164"/>
          </a:xfrm>
          <a:prstGeom prst="rect">
            <a:avLst/>
          </a:prstGeom>
          <a:noFill/>
        </p:spPr>
        <p:txBody>
          <a:bodyPr wrap="square" rtlCol="0">
            <a:spAutoFit/>
          </a:bodyPr>
          <a:lstStyle/>
          <a:p>
            <a:pPr algn="ctr">
              <a:lnSpc>
                <a:spcPct val="150000"/>
              </a:lnSpc>
            </a:pPr>
            <a:r>
              <a:rPr lang="zh-CN" altLang="en-US" sz="2400" dirty="0">
                <a:solidFill>
                  <a:schemeClr val="bg1"/>
                </a:solidFill>
                <a:latin typeface="造字工房悦黑体验版常规体" pitchFamily="50" charset="-122"/>
                <a:ea typeface="造字工房悦黑体验版常规体" pitchFamily="50" charset="-122"/>
              </a:rPr>
              <a:t>将人的标签（性别、年龄、情绪）与书的标签（风格）进行关联匹配</a:t>
            </a:r>
            <a:endParaRPr lang="zh-CN" altLang="en-US" sz="2400" b="1" dirty="0" smtClean="0">
              <a:solidFill>
                <a:srgbClr val="FFC000"/>
              </a:solidFill>
              <a:latin typeface="造字工房悦黑体验版常规体" pitchFamily="50" charset="-122"/>
              <a:ea typeface="造字工房悦黑体验版常规体" pitchFamily="50" charset="-122"/>
            </a:endParaRPr>
          </a:p>
        </p:txBody>
      </p:sp>
      <p:sp>
        <p:nvSpPr>
          <p:cNvPr id="7" name="文本框 6"/>
          <p:cNvSpPr txBox="1"/>
          <p:nvPr/>
        </p:nvSpPr>
        <p:spPr>
          <a:xfrm>
            <a:off x="281650" y="5165934"/>
            <a:ext cx="11628700" cy="830997"/>
          </a:xfrm>
          <a:prstGeom prst="rect">
            <a:avLst/>
          </a:prstGeom>
          <a:noFill/>
        </p:spPr>
        <p:txBody>
          <a:bodyPr wrap="square" rtlCol="0">
            <a:spAutoFit/>
          </a:bodyPr>
          <a:lstStyle/>
          <a:p>
            <a:pPr algn="ctr">
              <a:lnSpc>
                <a:spcPct val="150000"/>
              </a:lnSpc>
            </a:pPr>
            <a:r>
              <a:rPr lang="zh-CN" altLang="en-US" sz="1600" b="1" dirty="0">
                <a:solidFill>
                  <a:schemeClr val="bg1"/>
                </a:solidFill>
                <a:latin typeface="造字工房悦黑体验版常规体" pitchFamily="50" charset="-122"/>
                <a:ea typeface="造字工房悦黑体验版常规体" pitchFamily="50" charset="-122"/>
              </a:rPr>
              <a:t>多位选书</a:t>
            </a:r>
            <a:r>
              <a:rPr lang="zh-CN" altLang="en-US" sz="1600" b="1" dirty="0" smtClean="0">
                <a:solidFill>
                  <a:schemeClr val="bg1"/>
                </a:solidFill>
                <a:latin typeface="造字工房悦黑体验版常规体" pitchFamily="50" charset="-122"/>
                <a:ea typeface="造字工房悦黑体验版常规体" pitchFamily="50" charset="-122"/>
              </a:rPr>
              <a:t>专家辅助，判断</a:t>
            </a:r>
            <a:r>
              <a:rPr lang="zh-CN" altLang="en-US" sz="1600" b="1" dirty="0">
                <a:solidFill>
                  <a:schemeClr val="bg1"/>
                </a:solidFill>
                <a:latin typeface="造字工房悦黑体验版常规体" pitchFamily="50" charset="-122"/>
                <a:ea typeface="造字工房悦黑体验版常规体" pitchFamily="50" charset="-122"/>
              </a:rPr>
              <a:t>出典型图书的适宜人群标签，建立了“人书关联模型”的</a:t>
            </a:r>
            <a:r>
              <a:rPr lang="zh-CN" altLang="en-US" sz="1600" b="1" dirty="0" smtClean="0">
                <a:solidFill>
                  <a:schemeClr val="bg1"/>
                </a:solidFill>
                <a:latin typeface="造字工房悦黑体验版常规体" pitchFamily="50" charset="-122"/>
                <a:ea typeface="造字工房悦黑体验版常规体" pitchFamily="50" charset="-122"/>
              </a:rPr>
              <a:t>雏形</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rgbClr val="FFC000"/>
                </a:solidFill>
                <a:latin typeface="造字工房悦黑体验版常规体" pitchFamily="50" charset="-122"/>
                <a:ea typeface="造字工房悦黑体验版常规体" pitchFamily="50" charset="-122"/>
              </a:rPr>
              <a:t>模型比想象中困难许多，经过非常多轮的迭代优化</a:t>
            </a:r>
            <a:endParaRPr lang="zh-CN" altLang="en-US" sz="1600" b="1" dirty="0">
              <a:solidFill>
                <a:srgbClr val="FFC000"/>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3833" y="1425124"/>
            <a:ext cx="7284334" cy="3740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1650" y="5165934"/>
            <a:ext cx="11628700" cy="1200329"/>
          </a:xfrm>
          <a:prstGeom prst="rect">
            <a:avLst/>
          </a:prstGeom>
          <a:noFill/>
        </p:spPr>
        <p:txBody>
          <a:bodyPr wrap="square" rtlCol="0">
            <a:spAutoFit/>
          </a:bodyPr>
          <a:lstStyle/>
          <a:p>
            <a:pPr algn="ctr">
              <a:lnSpc>
                <a:spcPct val="150000"/>
              </a:lnSpc>
            </a:pPr>
            <a:r>
              <a:rPr lang="zh-CN" altLang="en-US" sz="1600" b="1" dirty="0" smtClean="0">
                <a:solidFill>
                  <a:schemeClr val="bg1"/>
                </a:solidFill>
                <a:latin typeface="造字工房悦黑体验版常规体" pitchFamily="50" charset="-122"/>
                <a:ea typeface="造字工房悦黑体验版常规体" pitchFamily="50" charset="-122"/>
              </a:rPr>
              <a:t>最后，来到</a:t>
            </a:r>
            <a:r>
              <a:rPr lang="zh-CN" altLang="en-US" sz="1600" b="1" dirty="0">
                <a:solidFill>
                  <a:schemeClr val="bg1"/>
                </a:solidFill>
                <a:latin typeface="造字工房悦黑体验版常规体" pitchFamily="50" charset="-122"/>
                <a:ea typeface="造字工房悦黑体验版常规体" pitchFamily="50" charset="-122"/>
              </a:rPr>
              <a:t>书店的读者</a:t>
            </a:r>
            <a:r>
              <a:rPr lang="zh-CN" altLang="en-US" sz="1600" b="1" dirty="0" smtClean="0">
                <a:solidFill>
                  <a:schemeClr val="bg1"/>
                </a:solidFill>
                <a:latin typeface="造字工房悦黑体验版常规体" pitchFamily="50" charset="-122"/>
                <a:ea typeface="造字工房悦黑体验版常规体" pitchFamily="50" charset="-122"/>
              </a:rPr>
              <a:t>，通过交互</a:t>
            </a:r>
            <a:r>
              <a:rPr lang="zh-CN" altLang="en-US" sz="1600" b="1" dirty="0">
                <a:solidFill>
                  <a:schemeClr val="bg1"/>
                </a:solidFill>
                <a:latin typeface="造字工房悦黑体验版常规体" pitchFamily="50" charset="-122"/>
                <a:ea typeface="造字工房悦黑体验版常规体" pitchFamily="50" charset="-122"/>
              </a:rPr>
              <a:t>屏拍照，系统将对读者的面部特征进行分析，进行打标和关联处理，最终为其推荐独属于</a:t>
            </a:r>
            <a:r>
              <a:rPr lang="en-US" altLang="zh-CN" sz="1600" b="1" dirty="0">
                <a:solidFill>
                  <a:schemeClr val="bg1"/>
                </a:solidFill>
                <a:latin typeface="造字工房悦黑体验版常规体" pitchFamily="50" charset="-122"/>
                <a:ea typeface="造字工房悦黑体验版常规体" pitchFamily="50" charset="-122"/>
              </a:rPr>
              <a:t>TA</a:t>
            </a:r>
            <a:r>
              <a:rPr lang="zh-CN" altLang="en-US" sz="1600" b="1" dirty="0">
                <a:solidFill>
                  <a:schemeClr val="bg1"/>
                </a:solidFill>
                <a:latin typeface="造字工房悦黑体验版常规体" pitchFamily="50" charset="-122"/>
                <a:ea typeface="造字工房悦黑体验版常规体" pitchFamily="50" charset="-122"/>
              </a:rPr>
              <a:t>的心情书单</a:t>
            </a:r>
            <a:r>
              <a:rPr lang="zh-CN" altLang="en-US" sz="1600" b="1" dirty="0" smtClean="0">
                <a:solidFill>
                  <a:schemeClr val="bg1"/>
                </a:solidFill>
                <a:latin typeface="造字工房悦黑体验版常规体" pitchFamily="50" charset="-122"/>
                <a:ea typeface="造字工房悦黑体验版常规体" pitchFamily="50" charset="-122"/>
              </a:rPr>
              <a:t>。</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600" b="1" dirty="0" smtClean="0">
                <a:solidFill>
                  <a:srgbClr val="FFC000"/>
                </a:solidFill>
                <a:latin typeface="造字工房悦黑体验版常规体" pitchFamily="50" charset="-122"/>
                <a:ea typeface="造字工房悦黑体验版常规体" pitchFamily="50" charset="-122"/>
              </a:rPr>
              <a:t>→ 读者</a:t>
            </a:r>
            <a:r>
              <a:rPr lang="zh-CN" altLang="en-US" sz="1600" b="1" dirty="0">
                <a:solidFill>
                  <a:srgbClr val="FFC000"/>
                </a:solidFill>
                <a:latin typeface="造字工房悦黑体验版常规体" pitchFamily="50" charset="-122"/>
                <a:ea typeface="造字工房悦黑体验版常规体" pitchFamily="50" charset="-122"/>
              </a:rPr>
              <a:t>可以通过点赞点踩来进行反馈，帮助我们不断优化模型算法。</a:t>
            </a:r>
            <a:endParaRPr lang="zh-CN" altLang="en-US" sz="1600" b="1" dirty="0">
              <a:solidFill>
                <a:srgbClr val="FFC000"/>
              </a:solidFill>
              <a:latin typeface="造字工房悦黑体验版常规体" pitchFamily="50" charset="-122"/>
              <a:ea typeface="造字工房悦黑体验版常规体" pitchFamily="50"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81154" y="625712"/>
            <a:ext cx="7029692" cy="43017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6640" y="582615"/>
            <a:ext cx="10235994" cy="600164"/>
          </a:xfrm>
          <a:prstGeom prst="rect">
            <a:avLst/>
          </a:prstGeom>
          <a:noFill/>
        </p:spPr>
        <p:txBody>
          <a:bodyPr wrap="square" rtlCol="0">
            <a:spAutoFit/>
          </a:bodyPr>
          <a:lstStyle/>
          <a:p>
            <a:pPr algn="ctr">
              <a:lnSpc>
                <a:spcPct val="150000"/>
              </a:lnSpc>
            </a:pPr>
            <a:r>
              <a:rPr lang="zh-CN" altLang="en-US" sz="2400" b="1" dirty="0" smtClean="0">
                <a:solidFill>
                  <a:schemeClr val="bg1"/>
                </a:solidFill>
                <a:latin typeface="造字工房悦黑体验版常规体" pitchFamily="50" charset="-122"/>
                <a:ea typeface="造字工房悦黑体验版常规体" pitchFamily="50" charset="-122"/>
              </a:rPr>
              <a:t>这个该记笔记了</a:t>
            </a:r>
            <a:endParaRPr lang="zh-CN" altLang="en-US" sz="2400" b="1" dirty="0" smtClean="0">
              <a:solidFill>
                <a:schemeClr val="bg1"/>
              </a:solidFill>
              <a:latin typeface="造字工房悦黑体验版常规体" pitchFamily="50" charset="-122"/>
              <a:ea typeface="造字工房悦黑体验版常规体" pitchFamily="50" charset="-122"/>
            </a:endParaRPr>
          </a:p>
        </p:txBody>
      </p:sp>
      <p:sp>
        <p:nvSpPr>
          <p:cNvPr id="6" name="文本框 5"/>
          <p:cNvSpPr txBox="1"/>
          <p:nvPr/>
        </p:nvSpPr>
        <p:spPr>
          <a:xfrm>
            <a:off x="358815" y="5744667"/>
            <a:ext cx="11631644" cy="646331"/>
          </a:xfrm>
          <a:prstGeom prst="rect">
            <a:avLst/>
          </a:prstGeom>
          <a:noFill/>
        </p:spPr>
        <p:txBody>
          <a:bodyPr wrap="square" rtlCol="0">
            <a:spAutoFit/>
          </a:bodyPr>
          <a:lstStyle/>
          <a:p>
            <a:pPr algn="ctr">
              <a:lnSpc>
                <a:spcPct val="150000"/>
              </a:lnSpc>
            </a:pPr>
            <a:r>
              <a:rPr lang="zh-CN" altLang="en-US" sz="2400" b="1" dirty="0" smtClean="0">
                <a:solidFill>
                  <a:srgbClr val="FFC000"/>
                </a:solidFill>
                <a:latin typeface="造字工房悦黑体验版常规体" pitchFamily="50" charset="-122"/>
                <a:ea typeface="造字工房悦黑体验版常规体" pitchFamily="50" charset="-122"/>
              </a:rPr>
              <a:t>书店</a:t>
            </a:r>
            <a:r>
              <a:rPr lang="zh-CN" altLang="en-US" sz="2400" b="1" dirty="0">
                <a:solidFill>
                  <a:srgbClr val="FFC000"/>
                </a:solidFill>
                <a:latin typeface="造字工房悦黑体验版常规体" pitchFamily="50" charset="-122"/>
                <a:ea typeface="造字工房悦黑体验版常规体" pitchFamily="50" charset="-122"/>
              </a:rPr>
              <a:t>位置：上海虹桥附近的爱琴海购物中心</a:t>
            </a:r>
            <a:r>
              <a:rPr lang="en-US" altLang="zh-CN" sz="2400" b="1" dirty="0">
                <a:solidFill>
                  <a:srgbClr val="FFC000"/>
                </a:solidFill>
                <a:latin typeface="造字工房悦黑体验版常规体" pitchFamily="50" charset="-122"/>
                <a:ea typeface="造字工房悦黑体验版常规体" pitchFamily="50" charset="-122"/>
              </a:rPr>
              <a:t>7-8</a:t>
            </a:r>
            <a:r>
              <a:rPr lang="zh-CN" altLang="en-US" sz="2400" b="1" dirty="0">
                <a:solidFill>
                  <a:srgbClr val="FFC000"/>
                </a:solidFill>
                <a:latin typeface="造字工房悦黑体验版常规体" pitchFamily="50" charset="-122"/>
                <a:ea typeface="造字工房悦黑体验版常规体" pitchFamily="50" charset="-122"/>
              </a:rPr>
              <a:t>楼，地铁</a:t>
            </a:r>
            <a:r>
              <a:rPr lang="en-US" altLang="zh-CN" sz="2400" b="1" dirty="0">
                <a:solidFill>
                  <a:srgbClr val="FFC000"/>
                </a:solidFill>
                <a:latin typeface="造字工房悦黑体验版常规体" pitchFamily="50" charset="-122"/>
                <a:ea typeface="造字工房悦黑体验版常规体" pitchFamily="50" charset="-122"/>
              </a:rPr>
              <a:t>10</a:t>
            </a:r>
            <a:r>
              <a:rPr lang="zh-CN" altLang="en-US" sz="2400" b="1" dirty="0">
                <a:solidFill>
                  <a:srgbClr val="FFC000"/>
                </a:solidFill>
                <a:latin typeface="造字工房悦黑体验版常规体" pitchFamily="50" charset="-122"/>
                <a:ea typeface="造字工房悦黑体验版常规体" pitchFamily="50" charset="-122"/>
              </a:rPr>
              <a:t>号线龙柏新村站附近</a:t>
            </a:r>
            <a:endParaRPr lang="zh-CN" altLang="en-US" sz="2400" b="1" dirty="0" smtClean="0">
              <a:solidFill>
                <a:srgbClr val="FFC000"/>
              </a:solidFill>
              <a:latin typeface="造字工房悦黑体验版常规体" pitchFamily="50" charset="-122"/>
              <a:ea typeface="造字工房悦黑体验版常规体" pitchFamily="50"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86125" y="1319212"/>
            <a:ext cx="5619750" cy="4219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689905" y="2457748"/>
            <a:ext cx="8893104" cy="1723549"/>
          </a:xfrm>
          <a:prstGeom prst="rect">
            <a:avLst/>
          </a:prstGeom>
          <a:noFill/>
        </p:spPr>
        <p:txBody>
          <a:bodyPr wrap="square" rtlCol="0">
            <a:spAutoFit/>
          </a:bodyPr>
          <a:lstStyle/>
          <a:p>
            <a:pPr algn="ctr"/>
            <a:r>
              <a:rPr lang="zh-CN" altLang="en-US" sz="4000" dirty="0" smtClean="0">
                <a:solidFill>
                  <a:schemeClr val="bg1"/>
                </a:solidFill>
                <a:latin typeface="造字工房悦黑体验版常规体" pitchFamily="50" charset="-122"/>
                <a:ea typeface="造字工房悦黑体验版常规体" pitchFamily="50" charset="-122"/>
              </a:rPr>
              <a:t>实践中挖掘商业场景 → </a:t>
            </a:r>
            <a:endParaRPr lang="en-US" altLang="zh-CN" sz="4000" dirty="0" smtClean="0">
              <a:solidFill>
                <a:schemeClr val="bg1"/>
              </a:solidFill>
              <a:latin typeface="造字工房悦黑体验版常规体" pitchFamily="50" charset="-122"/>
              <a:ea typeface="造字工房悦黑体验版常规体" pitchFamily="50" charset="-122"/>
            </a:endParaRPr>
          </a:p>
          <a:p>
            <a:pPr algn="ctr"/>
            <a:r>
              <a:rPr lang="zh-CN" altLang="en-US" sz="4000" dirty="0" smtClean="0">
                <a:solidFill>
                  <a:schemeClr val="bg1"/>
                </a:solidFill>
                <a:latin typeface="造字工房悦黑体验版常规体" pitchFamily="50" charset="-122"/>
                <a:ea typeface="造字工房悦黑体验版常规体" pitchFamily="50" charset="-122"/>
              </a:rPr>
              <a:t>城市研究与 </a:t>
            </a:r>
            <a:r>
              <a:rPr lang="zh-CN" altLang="en-US" sz="6600" b="1" dirty="0">
                <a:solidFill>
                  <a:srgbClr val="FFC000"/>
                </a:solidFill>
                <a:latin typeface="造字工房悦黑体验版常规体" pitchFamily="50" charset="-122"/>
                <a:ea typeface="造字工房悦黑体验版常规体" pitchFamily="50" charset="-122"/>
              </a:rPr>
              <a:t>数据地产</a:t>
            </a:r>
            <a:endParaRPr lang="en-US" altLang="zh-CN" sz="6600"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7227" y="995423"/>
            <a:ext cx="10217546" cy="5538484"/>
          </a:xfrm>
          <a:prstGeom prst="rect">
            <a:avLst/>
          </a:prstGeom>
        </p:spPr>
      </p:pic>
      <p:sp>
        <p:nvSpPr>
          <p:cNvPr id="6" name="文本框 5"/>
          <p:cNvSpPr txBox="1"/>
          <p:nvPr/>
        </p:nvSpPr>
        <p:spPr>
          <a:xfrm>
            <a:off x="281650" y="374015"/>
            <a:ext cx="11628700" cy="800219"/>
          </a:xfrm>
          <a:prstGeom prst="rect">
            <a:avLst/>
          </a:prstGeom>
          <a:noFill/>
        </p:spPr>
        <p:txBody>
          <a:bodyPr wrap="square" rtlCol="0">
            <a:spAutoFit/>
          </a:bodyPr>
          <a:lstStyle/>
          <a:p>
            <a:pPr algn="ctr">
              <a:lnSpc>
                <a:spcPct val="150000"/>
              </a:lnSpc>
            </a:pPr>
            <a:r>
              <a:rPr lang="en-US" altLang="zh-CN" sz="1600" b="1" dirty="0">
                <a:solidFill>
                  <a:schemeClr val="bg1"/>
                </a:solidFill>
                <a:latin typeface="造字工房悦黑体验版常规体" pitchFamily="50" charset="-122"/>
                <a:ea typeface="造字工房悦黑体验版常规体" pitchFamily="50" charset="-122"/>
              </a:rPr>
              <a:t>2017.1 《</a:t>
            </a:r>
            <a:r>
              <a:rPr lang="zh-CN" altLang="en-US" sz="1600" b="1" dirty="0">
                <a:solidFill>
                  <a:schemeClr val="bg1"/>
                </a:solidFill>
                <a:latin typeface="造字工房悦黑体验版常规体" pitchFamily="50" charset="-122"/>
                <a:ea typeface="造字工房悦黑体验版常规体" pitchFamily="50" charset="-122"/>
              </a:rPr>
              <a:t>万科最新大数据市场研究手段曝光，简直不给乙方活路！</a:t>
            </a:r>
            <a:r>
              <a:rPr lang="en-US" altLang="zh-CN" sz="1600" b="1" dirty="0">
                <a:solidFill>
                  <a:schemeClr val="bg1"/>
                </a:solidFill>
                <a:latin typeface="造字工房悦黑体验版常规体" pitchFamily="50" charset="-122"/>
                <a:ea typeface="造字工房悦黑体验版常规体" pitchFamily="50" charset="-122"/>
              </a:rPr>
              <a:t>》</a:t>
            </a:r>
            <a:endParaRPr lang="zh-CN" altLang="en-US" sz="1600" b="1" dirty="0">
              <a:solidFill>
                <a:srgbClr val="FFC000"/>
              </a:solidFill>
              <a:latin typeface="造字工房悦黑体验版常规体" pitchFamily="50" charset="-122"/>
              <a:ea typeface="造字工房悦黑体验版常规体" pitchFamily="50" charset="-122"/>
            </a:endParaRPr>
          </a:p>
          <a:p>
            <a:pPr algn="ctr">
              <a:lnSpc>
                <a:spcPct val="150000"/>
              </a:lnSpc>
            </a:pPr>
            <a:endParaRPr lang="zh-CN" altLang="en-US" sz="1600"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34649" y="1562168"/>
            <a:ext cx="6167334" cy="1708160"/>
          </a:xfrm>
          <a:prstGeom prst="rect">
            <a:avLst/>
          </a:prstGeom>
          <a:noFill/>
        </p:spPr>
        <p:txBody>
          <a:bodyPr wrap="square" rtlCol="0">
            <a:spAutoFit/>
          </a:bodyPr>
          <a:lstStyle/>
          <a:p>
            <a:pPr algn="just">
              <a:lnSpc>
                <a:spcPct val="150000"/>
              </a:lnSpc>
            </a:pPr>
            <a:r>
              <a:rPr lang="en-US" altLang="zh-CN" sz="1400" i="1" dirty="0">
                <a:solidFill>
                  <a:schemeClr val="bg1"/>
                </a:solidFill>
                <a:latin typeface="造字工房悦黑体验版常规体" pitchFamily="50" charset="-122"/>
                <a:ea typeface="造字工房悦黑体验版常规体" pitchFamily="50" charset="-122"/>
              </a:rPr>
              <a:t>《</a:t>
            </a:r>
            <a:r>
              <a:rPr lang="zh-CN" altLang="en-US" sz="1400" i="1" dirty="0">
                <a:solidFill>
                  <a:schemeClr val="bg1"/>
                </a:solidFill>
                <a:latin typeface="造字工房悦黑体验版常规体" pitchFamily="50" charset="-122"/>
                <a:ea typeface="造字工房悦黑体验版常规体" pitchFamily="50" charset="-122"/>
              </a:rPr>
              <a:t>北京折叠</a:t>
            </a:r>
            <a:r>
              <a:rPr lang="en-US" altLang="zh-CN" sz="1400" i="1" dirty="0">
                <a:solidFill>
                  <a:schemeClr val="bg1"/>
                </a:solidFill>
                <a:latin typeface="造字工房悦黑体验版常规体" pitchFamily="50" charset="-122"/>
                <a:ea typeface="造字工房悦黑体验版常规体" pitchFamily="50" charset="-122"/>
              </a:rPr>
              <a:t>》</a:t>
            </a:r>
            <a:r>
              <a:rPr lang="zh-CN" altLang="en-US" sz="1400" i="1" dirty="0">
                <a:solidFill>
                  <a:schemeClr val="bg1"/>
                </a:solidFill>
                <a:latin typeface="造字工房悦黑体验版常规体" pitchFamily="50" charset="-122"/>
                <a:ea typeface="造字工房悦黑体验版常规体" pitchFamily="50" charset="-122"/>
              </a:rPr>
              <a:t>是科幻作家郝景芳创作的中短篇小说。该小说创造了一个更极端的类似情景，书里的北京不知年月，空间分为三层，不同的人占据了不同的空间，也按照不同的比例，分配着每个 </a:t>
            </a:r>
            <a:r>
              <a:rPr lang="en-US" altLang="zh-CN" sz="1400" i="1" dirty="0">
                <a:solidFill>
                  <a:schemeClr val="bg1"/>
                </a:solidFill>
                <a:latin typeface="造字工房悦黑体验版常规体" pitchFamily="50" charset="-122"/>
                <a:ea typeface="造字工房悦黑体验版常规体" pitchFamily="50" charset="-122"/>
              </a:rPr>
              <a:t>48 </a:t>
            </a:r>
            <a:r>
              <a:rPr lang="zh-CN" altLang="en-US" sz="1400" i="1" dirty="0">
                <a:solidFill>
                  <a:schemeClr val="bg1"/>
                </a:solidFill>
                <a:latin typeface="造字工房悦黑体验版常规体" pitchFamily="50" charset="-122"/>
                <a:ea typeface="造字工房悦黑体验版常规体" pitchFamily="50" charset="-122"/>
              </a:rPr>
              <a:t>小时周期</a:t>
            </a:r>
            <a:r>
              <a:rPr lang="zh-CN" altLang="en-US" sz="1400" i="1" dirty="0" smtClean="0">
                <a:solidFill>
                  <a:schemeClr val="bg1"/>
                </a:solidFill>
                <a:latin typeface="造字工房悦黑体验版常规体" pitchFamily="50" charset="-122"/>
                <a:ea typeface="造字工房悦黑体验版常规体" pitchFamily="50" charset="-122"/>
              </a:rPr>
              <a:t>。</a:t>
            </a:r>
            <a:endParaRPr lang="en-US" altLang="zh-CN" sz="1400" i="1" dirty="0" smtClean="0">
              <a:solidFill>
                <a:schemeClr val="bg1"/>
              </a:solidFill>
              <a:latin typeface="造字工房悦黑体验版常规体" pitchFamily="50" charset="-122"/>
              <a:ea typeface="造字工房悦黑体验版常规体" pitchFamily="50" charset="-122"/>
            </a:endParaRPr>
          </a:p>
          <a:p>
            <a:pPr algn="just">
              <a:lnSpc>
                <a:spcPct val="150000"/>
              </a:lnSpc>
            </a:pPr>
            <a:endParaRPr lang="en-US" altLang="zh-CN" sz="1400" i="1" dirty="0">
              <a:solidFill>
                <a:schemeClr val="bg1"/>
              </a:solidFill>
              <a:latin typeface="造字工房悦黑体验版常规体" pitchFamily="50" charset="-122"/>
              <a:ea typeface="造字工房悦黑体验版常规体" pitchFamily="50" charset="-122"/>
            </a:endParaRPr>
          </a:p>
          <a:p>
            <a:pPr algn="just">
              <a:lnSpc>
                <a:spcPct val="150000"/>
              </a:lnSpc>
            </a:pPr>
            <a:r>
              <a:rPr lang="en-US" altLang="zh-CN" sz="1400" i="1" dirty="0">
                <a:solidFill>
                  <a:schemeClr val="bg1"/>
                </a:solidFill>
                <a:latin typeface="造字工房悦黑体验版常规体" pitchFamily="50" charset="-122"/>
                <a:ea typeface="造字工房悦黑体验版常规体" pitchFamily="50" charset="-122"/>
              </a:rPr>
              <a:t>—— </a:t>
            </a:r>
            <a:r>
              <a:rPr lang="en-US" altLang="zh-CN" sz="1400" i="1" dirty="0" smtClean="0">
                <a:solidFill>
                  <a:schemeClr val="bg1"/>
                </a:solidFill>
                <a:latin typeface="造字工房悦黑体验版常规体" pitchFamily="50" charset="-122"/>
                <a:ea typeface="造字工房悦黑体验版常规体" pitchFamily="50" charset="-122"/>
              </a:rPr>
              <a:t> 2016</a:t>
            </a:r>
            <a:r>
              <a:rPr lang="zh-CN" altLang="en-US" sz="1400" i="1" dirty="0">
                <a:solidFill>
                  <a:schemeClr val="bg1"/>
                </a:solidFill>
                <a:latin typeface="造字工房悦黑体验版常规体" pitchFamily="50" charset="-122"/>
                <a:ea typeface="造字工房悦黑体验版常规体" pitchFamily="50" charset="-122"/>
              </a:rPr>
              <a:t>年</a:t>
            </a:r>
            <a:r>
              <a:rPr lang="en-US" altLang="zh-CN" sz="1400" i="1" dirty="0">
                <a:solidFill>
                  <a:schemeClr val="bg1"/>
                </a:solidFill>
                <a:latin typeface="造字工房悦黑体验版常规体" pitchFamily="50" charset="-122"/>
                <a:ea typeface="造字工房悦黑体验版常规体" pitchFamily="50" charset="-122"/>
              </a:rPr>
              <a:t>8</a:t>
            </a:r>
            <a:r>
              <a:rPr lang="zh-CN" altLang="en-US" sz="1400" i="1" dirty="0">
                <a:solidFill>
                  <a:schemeClr val="bg1"/>
                </a:solidFill>
                <a:latin typeface="造字工房悦黑体验版常规体" pitchFamily="50" charset="-122"/>
                <a:ea typeface="造字工房悦黑体验版常规体" pitchFamily="50" charset="-122"/>
              </a:rPr>
              <a:t>月</a:t>
            </a:r>
            <a:r>
              <a:rPr lang="en-US" altLang="zh-CN" sz="1400" i="1" dirty="0">
                <a:solidFill>
                  <a:schemeClr val="bg1"/>
                </a:solidFill>
                <a:latin typeface="造字工房悦黑体验版常规体" pitchFamily="50" charset="-122"/>
                <a:ea typeface="造字工房悦黑体验版常规体" pitchFamily="50" charset="-122"/>
              </a:rPr>
              <a:t>21</a:t>
            </a:r>
            <a:r>
              <a:rPr lang="zh-CN" altLang="en-US" sz="1400" i="1" dirty="0">
                <a:solidFill>
                  <a:schemeClr val="bg1"/>
                </a:solidFill>
                <a:latin typeface="造字工房悦黑体验版常规体" pitchFamily="50" charset="-122"/>
                <a:ea typeface="造字工房悦黑体验版常规体" pitchFamily="50" charset="-122"/>
              </a:rPr>
              <a:t>日，</a:t>
            </a:r>
            <a:r>
              <a:rPr lang="en-US" altLang="zh-CN" sz="1400" i="1" dirty="0">
                <a:solidFill>
                  <a:schemeClr val="bg1"/>
                </a:solidFill>
                <a:latin typeface="造字工房悦黑体验版常规体" pitchFamily="50" charset="-122"/>
                <a:ea typeface="造字工房悦黑体验版常规体" pitchFamily="50" charset="-122"/>
              </a:rPr>
              <a:t>《</a:t>
            </a:r>
            <a:r>
              <a:rPr lang="zh-CN" altLang="en-US" sz="1400" i="1" dirty="0">
                <a:solidFill>
                  <a:schemeClr val="bg1"/>
                </a:solidFill>
                <a:latin typeface="造字工房悦黑体验版常规体" pitchFamily="50" charset="-122"/>
                <a:ea typeface="造字工房悦黑体验版常规体" pitchFamily="50" charset="-122"/>
              </a:rPr>
              <a:t>北京折叠</a:t>
            </a:r>
            <a:r>
              <a:rPr lang="en-US" altLang="zh-CN" sz="1400" i="1" dirty="0">
                <a:solidFill>
                  <a:schemeClr val="bg1"/>
                </a:solidFill>
                <a:latin typeface="造字工房悦黑体验版常规体" pitchFamily="50" charset="-122"/>
                <a:ea typeface="造字工房悦黑体验版常规体" pitchFamily="50" charset="-122"/>
              </a:rPr>
              <a:t>》</a:t>
            </a:r>
            <a:r>
              <a:rPr lang="zh-CN" altLang="en-US" sz="1400" i="1" dirty="0">
                <a:solidFill>
                  <a:schemeClr val="bg1"/>
                </a:solidFill>
                <a:latin typeface="造字工房悦黑体验版常规体" pitchFamily="50" charset="-122"/>
                <a:ea typeface="造字工房悦黑体验版常规体" pitchFamily="50" charset="-122"/>
              </a:rPr>
              <a:t>获得第</a:t>
            </a:r>
            <a:r>
              <a:rPr lang="en-US" altLang="zh-CN" sz="1400" i="1" dirty="0">
                <a:solidFill>
                  <a:schemeClr val="bg1"/>
                </a:solidFill>
                <a:latin typeface="造字工房悦黑体验版常规体" pitchFamily="50" charset="-122"/>
                <a:ea typeface="造字工房悦黑体验版常规体" pitchFamily="50" charset="-122"/>
              </a:rPr>
              <a:t>74</a:t>
            </a:r>
            <a:r>
              <a:rPr lang="zh-CN" altLang="en-US" sz="1400" i="1" dirty="0">
                <a:solidFill>
                  <a:schemeClr val="bg1"/>
                </a:solidFill>
                <a:latin typeface="造字工房悦黑体验版常规体" pitchFamily="50" charset="-122"/>
                <a:ea typeface="造字工房悦黑体验版常规体" pitchFamily="50" charset="-122"/>
              </a:rPr>
              <a:t>届雨果奖最佳中短篇小说奖</a:t>
            </a:r>
            <a:endParaRPr lang="en-US" altLang="zh-CN" sz="1400" i="1" dirty="0">
              <a:solidFill>
                <a:srgbClr val="FFC000"/>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stretch>
            <a:fillRect/>
          </a:stretch>
        </p:blipFill>
        <p:spPr>
          <a:xfrm>
            <a:off x="1478606" y="1562168"/>
            <a:ext cx="2820400" cy="3475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p:cNvSpPr txBox="1"/>
          <p:nvPr/>
        </p:nvSpPr>
        <p:spPr>
          <a:xfrm>
            <a:off x="4834649" y="3459061"/>
            <a:ext cx="6167334" cy="1061829"/>
          </a:xfrm>
          <a:prstGeom prst="rect">
            <a:avLst/>
          </a:prstGeom>
          <a:noFill/>
        </p:spPr>
        <p:txBody>
          <a:bodyPr wrap="square" rtlCol="0">
            <a:spAutoFit/>
          </a:bodyPr>
          <a:lstStyle/>
          <a:p>
            <a:pPr algn="just">
              <a:lnSpc>
                <a:spcPct val="150000"/>
              </a:lnSpc>
            </a:pPr>
            <a:r>
              <a:rPr lang="zh-CN" altLang="en-US" sz="1400" dirty="0">
                <a:solidFill>
                  <a:schemeClr val="bg1"/>
                </a:solidFill>
                <a:latin typeface="造字工房悦黑体验版常规体" pitchFamily="50" charset="-122"/>
                <a:ea typeface="造字工房悦黑体验版常规体" pitchFamily="50" charset="-122"/>
              </a:rPr>
              <a:t>底层</a:t>
            </a:r>
            <a:r>
              <a:rPr lang="zh-CN" altLang="en-US" sz="1400" dirty="0" smtClean="0">
                <a:solidFill>
                  <a:schemeClr val="bg1"/>
                </a:solidFill>
                <a:latin typeface="造字工房悦黑体验版常规体" pitchFamily="50" charset="-122"/>
                <a:ea typeface="造字工房悦黑体验版常规体" pitchFamily="50" charset="-122"/>
              </a:rPr>
              <a:t>工人 → 中产白领 → 当权管理者</a:t>
            </a:r>
            <a:endParaRPr lang="en-US" altLang="zh-CN" sz="1400" dirty="0" smtClean="0">
              <a:solidFill>
                <a:schemeClr val="bg1"/>
              </a:solidFill>
              <a:latin typeface="造字工房悦黑体验版常规体" pitchFamily="50" charset="-122"/>
              <a:ea typeface="造字工房悦黑体验版常规体" pitchFamily="50" charset="-122"/>
            </a:endParaRPr>
          </a:p>
          <a:p>
            <a:pPr algn="just">
              <a:lnSpc>
                <a:spcPct val="150000"/>
              </a:lnSpc>
            </a:pPr>
            <a:r>
              <a:rPr lang="zh-CN" altLang="en-US" sz="1400" dirty="0">
                <a:solidFill>
                  <a:srgbClr val="FFC000"/>
                </a:solidFill>
                <a:latin typeface="造字工房悦黑体验版常规体" pitchFamily="50" charset="-122"/>
                <a:ea typeface="造字工房悦黑体验版常规体" pitchFamily="50" charset="-122"/>
              </a:rPr>
              <a:t>在可以折叠的北京里，越上等的人不仅仅有更精致的生活，甚至有更长的时间。</a:t>
            </a:r>
            <a:endParaRPr lang="en-US" altLang="zh-CN" sz="1400"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1650" y="374015"/>
            <a:ext cx="11628700" cy="430887"/>
          </a:xfrm>
          <a:prstGeom prst="rect">
            <a:avLst/>
          </a:prstGeom>
          <a:noFill/>
        </p:spPr>
        <p:txBody>
          <a:bodyPr wrap="square" rtlCol="0">
            <a:spAutoFit/>
          </a:bodyPr>
          <a:lstStyle/>
          <a:p>
            <a:pPr algn="ctr">
              <a:lnSpc>
                <a:spcPct val="150000"/>
              </a:lnSpc>
            </a:pPr>
            <a:r>
              <a:rPr lang="en-US" altLang="zh-CN" sz="1600" b="1" dirty="0" smtClean="0">
                <a:solidFill>
                  <a:schemeClr val="bg1"/>
                </a:solidFill>
                <a:latin typeface="造字工房悦黑体验版常规体" pitchFamily="50" charset="-122"/>
                <a:ea typeface="造字工房悦黑体验版常规体" pitchFamily="50" charset="-122"/>
              </a:rPr>
              <a:t>2018.2 《</a:t>
            </a:r>
            <a:r>
              <a:rPr lang="zh-CN" altLang="en-US" sz="1600" b="1" dirty="0">
                <a:solidFill>
                  <a:schemeClr val="bg1"/>
                </a:solidFill>
                <a:latin typeface="造字工房悦黑体验版常规体" pitchFamily="50" charset="-122"/>
                <a:ea typeface="造字工房悦黑体验版常规体" pitchFamily="50" charset="-122"/>
              </a:rPr>
              <a:t>金地入职了一位新员工，居然是他</a:t>
            </a:r>
            <a:r>
              <a:rPr lang="en-US" altLang="zh-CN" sz="1600" b="1" dirty="0">
                <a:solidFill>
                  <a:schemeClr val="bg1"/>
                </a:solidFill>
                <a:latin typeface="造字工房悦黑体验版常规体" pitchFamily="50" charset="-122"/>
                <a:ea typeface="造字工房悦黑体验版常规体" pitchFamily="50" charset="-122"/>
              </a:rPr>
              <a:t>……</a:t>
            </a:r>
            <a:r>
              <a:rPr lang="zh-CN" altLang="en-US" sz="1600" b="1" dirty="0" smtClean="0">
                <a:solidFill>
                  <a:schemeClr val="bg1"/>
                </a:solidFill>
                <a:latin typeface="造字工房悦黑体验版常规体" pitchFamily="50" charset="-122"/>
                <a:ea typeface="造字工房悦黑体验版常规体" pitchFamily="50" charset="-122"/>
              </a:rPr>
              <a:t>？</a:t>
            </a:r>
            <a:r>
              <a:rPr lang="en-US" altLang="zh-CN" sz="1600" b="1" dirty="0" smtClean="0">
                <a:solidFill>
                  <a:schemeClr val="bg1"/>
                </a:solidFill>
                <a:latin typeface="造字工房悦黑体验版常规体" pitchFamily="50" charset="-122"/>
                <a:ea typeface="造字工房悦黑体验版常规体" pitchFamily="50" charset="-122"/>
              </a:rPr>
              <a:t>》</a:t>
            </a:r>
            <a:endParaRPr lang="zh-CN" altLang="en-US" sz="1600" b="1" dirty="0" smtClean="0">
              <a:solidFill>
                <a:srgbClr val="FFC000"/>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32606" y="952750"/>
            <a:ext cx="4520275" cy="256511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590" y="3628330"/>
            <a:ext cx="4924425" cy="295465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591" y="952749"/>
            <a:ext cx="4924425" cy="253365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606" y="3628329"/>
            <a:ext cx="4520275" cy="295465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64871" y="582359"/>
            <a:ext cx="10062258" cy="6001643"/>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地区经济社会发展指数监测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城市经济</a:t>
            </a:r>
            <a:r>
              <a:rPr lang="zh-CN" altLang="en-US" sz="1600" b="1" dirty="0">
                <a:solidFill>
                  <a:schemeClr val="bg1"/>
                </a:solidFill>
                <a:latin typeface="造字工房悦黑体验版常规体" pitchFamily="50" charset="-122"/>
                <a:ea typeface="造字工房悦黑体验版常规体" pitchFamily="50" charset="-122"/>
              </a:rPr>
              <a:t>社会发展评估监测的数据化综合解决</a:t>
            </a:r>
            <a:r>
              <a:rPr lang="zh-CN" altLang="en-US" sz="1600" b="1" dirty="0" smtClean="0">
                <a:solidFill>
                  <a:schemeClr val="bg1"/>
                </a:solidFill>
                <a:latin typeface="造字工房悦黑体验版常规体" pitchFamily="50" charset="-122"/>
                <a:ea typeface="造字工房悦黑体验版常规体" pitchFamily="50" charset="-122"/>
              </a:rPr>
              <a:t>方案</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en-US" altLang="zh-CN" sz="1600" b="1" dirty="0">
                <a:solidFill>
                  <a:schemeClr val="bg1"/>
                </a:solidFill>
                <a:latin typeface="造字工房悦黑体验版常规体" pitchFamily="50" charset="-122"/>
                <a:ea typeface="造字工房悦黑体验版常规体" pitchFamily="50" charset="-122"/>
              </a:rPr>
              <a:t>15</a:t>
            </a:r>
            <a:r>
              <a:rPr lang="zh-CN" altLang="en-US" sz="1600" b="1" dirty="0">
                <a:solidFill>
                  <a:schemeClr val="bg1"/>
                </a:solidFill>
                <a:latin typeface="造字工房悦黑体验版常规体" pitchFamily="50" charset="-122"/>
                <a:ea typeface="造字工房悦黑体验版常规体" pitchFamily="50" charset="-122"/>
              </a:rPr>
              <a:t>分钟生活</a:t>
            </a:r>
            <a:r>
              <a:rPr lang="zh-CN" altLang="en-US" sz="1600" b="1" dirty="0" smtClean="0">
                <a:solidFill>
                  <a:schemeClr val="bg1"/>
                </a:solidFill>
                <a:latin typeface="造字工房悦黑体验版常规体" pitchFamily="50" charset="-122"/>
                <a:ea typeface="造字工房悦黑体验版常规体" pitchFamily="50" charset="-122"/>
              </a:rPr>
              <a:t>圈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地方政府</a:t>
            </a:r>
            <a:r>
              <a:rPr lang="zh-CN" altLang="en-US" sz="1600" b="1" dirty="0">
                <a:solidFill>
                  <a:schemeClr val="bg1"/>
                </a:solidFill>
                <a:latin typeface="造字工房悦黑体验版常规体" pitchFamily="50" charset="-122"/>
                <a:ea typeface="造字工房悦黑体验版常规体" pitchFamily="50" charset="-122"/>
              </a:rPr>
              <a:t>公共服务能力评估与提升综合解决</a:t>
            </a:r>
            <a:r>
              <a:rPr lang="zh-CN" altLang="en-US" sz="1600" b="1" dirty="0" smtClean="0">
                <a:solidFill>
                  <a:schemeClr val="bg1"/>
                </a:solidFill>
                <a:latin typeface="造字工房悦黑体验版常规体" pitchFamily="50" charset="-122"/>
                <a:ea typeface="造字工房悦黑体验版常规体" pitchFamily="50" charset="-122"/>
              </a:rPr>
              <a:t>方案</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旅游大脑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多源数据的全域旅游数据监测分析一站式解决</a:t>
            </a:r>
            <a:r>
              <a:rPr lang="zh-CN" altLang="en-US" sz="1600" b="1" dirty="0" smtClean="0">
                <a:solidFill>
                  <a:schemeClr val="bg1"/>
                </a:solidFill>
                <a:latin typeface="造字工房悦黑体验版常规体" pitchFamily="50" charset="-122"/>
                <a:ea typeface="造字工房悦黑体验版常规体" pitchFamily="50" charset="-122"/>
              </a:rPr>
              <a:t>方案</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“大数据”驱动业务转型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政府</a:t>
            </a:r>
            <a:r>
              <a:rPr lang="zh-CN" altLang="en-US" sz="1600" b="1" dirty="0">
                <a:solidFill>
                  <a:schemeClr val="bg1"/>
                </a:solidFill>
                <a:latin typeface="造字工房悦黑体验版常规体" pitchFamily="50" charset="-122"/>
                <a:ea typeface="造字工房悦黑体验版常规体" pitchFamily="50" charset="-122"/>
              </a:rPr>
              <a:t>及大型企业大数据驱动运营解决</a:t>
            </a:r>
            <a:r>
              <a:rPr lang="zh-CN" altLang="en-US" sz="1600" b="1" dirty="0" smtClean="0">
                <a:solidFill>
                  <a:schemeClr val="bg1"/>
                </a:solidFill>
                <a:latin typeface="造字工房悦黑体验版常规体" pitchFamily="50" charset="-122"/>
                <a:ea typeface="造字工房悦黑体验版常规体" pitchFamily="50" charset="-122"/>
              </a:rPr>
              <a:t>方案</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房地产大数据投资决策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大数据流的房地产行业投资业务解决</a:t>
            </a:r>
            <a:r>
              <a:rPr lang="zh-CN" altLang="en-US" sz="1600" b="1" dirty="0" smtClean="0">
                <a:solidFill>
                  <a:schemeClr val="bg1"/>
                </a:solidFill>
                <a:latin typeface="造字工房悦黑体验版常规体" pitchFamily="50" charset="-122"/>
                <a:ea typeface="造字工房悦黑体验版常规体" pitchFamily="50" charset="-122"/>
              </a:rPr>
              <a:t>方案</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房地产大数据营销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大数据的房地产行业营销业务解决</a:t>
            </a:r>
            <a:r>
              <a:rPr lang="zh-CN" altLang="en-US" sz="1600" b="1" dirty="0" smtClean="0">
                <a:solidFill>
                  <a:schemeClr val="bg1"/>
                </a:solidFill>
                <a:latin typeface="造字工房悦黑体验版常规体" pitchFamily="50" charset="-122"/>
                <a:ea typeface="造字工房悦黑体验版常规体" pitchFamily="50" charset="-122"/>
              </a:rPr>
              <a:t>方案</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en-US" altLang="zh-CN" sz="1600" b="1" dirty="0">
                <a:solidFill>
                  <a:schemeClr val="bg1"/>
                </a:solidFill>
                <a:latin typeface="造字工房悦黑体验版常规体" pitchFamily="50" charset="-122"/>
                <a:ea typeface="造字工房悦黑体验版常规体" pitchFamily="50" charset="-122"/>
              </a:rPr>
              <a:t>MASA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采集的线下客户数据统计及营销工具</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新零售投资选址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人工智能算法的大数据选址投资综合解决</a:t>
            </a:r>
            <a:r>
              <a:rPr lang="zh-CN" altLang="en-US" sz="1600" b="1" dirty="0" smtClean="0">
                <a:solidFill>
                  <a:schemeClr val="bg1"/>
                </a:solidFill>
                <a:latin typeface="造字工房悦黑体验版常规体" pitchFamily="50" charset="-122"/>
                <a:ea typeface="造字工房悦黑体验版常规体" pitchFamily="50" charset="-122"/>
              </a:rPr>
              <a:t>方案</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人口及人群研究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大数据的城市人口及相关</a:t>
            </a:r>
            <a:r>
              <a:rPr lang="zh-CN" altLang="en-US" sz="1600" b="1" dirty="0" smtClean="0">
                <a:solidFill>
                  <a:schemeClr val="bg1"/>
                </a:solidFill>
                <a:latin typeface="造字工房悦黑体验版常规体" pitchFamily="50" charset="-122"/>
                <a:ea typeface="造字工房悦黑体验版常规体" pitchFamily="50" charset="-122"/>
              </a:rPr>
              <a:t>研究</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产业与经济发展研究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企业大数据的城市产业与经济</a:t>
            </a:r>
            <a:r>
              <a:rPr lang="zh-CN" altLang="en-US" sz="1600" b="1" dirty="0" smtClean="0">
                <a:solidFill>
                  <a:schemeClr val="bg1"/>
                </a:solidFill>
                <a:latin typeface="造字工房悦黑体验版常规体" pitchFamily="50" charset="-122"/>
                <a:ea typeface="造字工房悦黑体验版常规体" pitchFamily="50" charset="-122"/>
              </a:rPr>
              <a:t>发展</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商圈及商业中心研究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城市</a:t>
            </a:r>
            <a:r>
              <a:rPr lang="zh-CN" altLang="en-US" sz="1600" b="1" dirty="0">
                <a:solidFill>
                  <a:schemeClr val="bg1"/>
                </a:solidFill>
                <a:latin typeface="造字工房悦黑体验版常规体" pitchFamily="50" charset="-122"/>
                <a:ea typeface="造字工房悦黑体验版常规体" pitchFamily="50" charset="-122"/>
              </a:rPr>
              <a:t>商业活力中心识别及客群特征</a:t>
            </a:r>
            <a:r>
              <a:rPr lang="zh-CN" altLang="en-US" sz="1600" b="1" dirty="0" smtClean="0">
                <a:solidFill>
                  <a:schemeClr val="bg1"/>
                </a:solidFill>
                <a:latin typeface="造字工房悦黑体验版常规体" pitchFamily="50" charset="-122"/>
                <a:ea typeface="造字工房悦黑体验版常规体" pitchFamily="50" charset="-122"/>
              </a:rPr>
              <a:t>分析</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城市交通服务能力研究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数据与算法的城市交通设施服务能力优化及相关</a:t>
            </a:r>
            <a:r>
              <a:rPr lang="zh-CN" altLang="en-US" sz="1600" b="1" dirty="0" smtClean="0">
                <a:solidFill>
                  <a:schemeClr val="bg1"/>
                </a:solidFill>
                <a:latin typeface="造字工房悦黑体验版常规体" pitchFamily="50" charset="-122"/>
                <a:ea typeface="造字工房悦黑体验版常规体" pitchFamily="50" charset="-122"/>
              </a:rPr>
              <a:t>方案</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店铺零售额预测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人工智能算法的店铺、长租等线下物业单元的零售额</a:t>
            </a:r>
            <a:r>
              <a:rPr lang="zh-CN" altLang="en-US" sz="1600" b="1" dirty="0" smtClean="0">
                <a:solidFill>
                  <a:schemeClr val="bg1"/>
                </a:solidFill>
                <a:latin typeface="造字工房悦黑体验版常规体" pitchFamily="50" charset="-122"/>
                <a:ea typeface="造字工房悦黑体验版常规体" pitchFamily="50" charset="-122"/>
              </a:rPr>
              <a:t>预测</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不动产价格预测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基于</a:t>
            </a:r>
            <a:r>
              <a:rPr lang="zh-CN" altLang="en-US" sz="1600" b="1" dirty="0">
                <a:solidFill>
                  <a:schemeClr val="bg1"/>
                </a:solidFill>
                <a:latin typeface="造字工房悦黑体验版常规体" pitchFamily="50" charset="-122"/>
                <a:ea typeface="造字工房悦黑体验版常规体" pitchFamily="50" charset="-122"/>
              </a:rPr>
              <a:t>空间智能算法的新房、二手房、及商业地产的模拟</a:t>
            </a:r>
            <a:r>
              <a:rPr lang="zh-CN" altLang="en-US" sz="1600" b="1" dirty="0" smtClean="0">
                <a:solidFill>
                  <a:schemeClr val="bg1"/>
                </a:solidFill>
                <a:latin typeface="造字工房悦黑体验版常规体" pitchFamily="50" charset="-122"/>
                <a:ea typeface="造字工房悦黑体验版常规体" pitchFamily="50" charset="-122"/>
              </a:rPr>
              <a:t>价格分析</a:t>
            </a:r>
            <a:endParaRPr lang="en-US" altLang="zh-CN" sz="1600" b="1"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en-US" altLang="zh-CN" sz="1600" b="1" dirty="0" err="1" smtClean="0">
                <a:solidFill>
                  <a:srgbClr val="FFC000"/>
                </a:solidFill>
                <a:latin typeface="造字工房悦黑体验版常规体" pitchFamily="50" charset="-122"/>
                <a:ea typeface="造字工房悦黑体验版常规体" pitchFamily="50" charset="-122"/>
              </a:rPr>
              <a:t>DataMap</a:t>
            </a:r>
            <a:r>
              <a:rPr lang="en-US" altLang="zh-CN" sz="1600" b="1" dirty="0" smtClean="0">
                <a:solidFill>
                  <a:srgbClr val="FFC000"/>
                </a:solidFill>
                <a:latin typeface="造字工房悦黑体验版常规体" pitchFamily="50" charset="-122"/>
                <a:ea typeface="造字工房悦黑体验版常规体" pitchFamily="50" charset="-122"/>
              </a:rPr>
              <a:t> —— </a:t>
            </a:r>
            <a:r>
              <a:rPr lang="zh-CN" altLang="en-US" sz="1600" b="1" dirty="0" smtClean="0">
                <a:solidFill>
                  <a:srgbClr val="FFC000"/>
                </a:solidFill>
                <a:latin typeface="造字工房悦黑体验版常规体" pitchFamily="50" charset="-122"/>
                <a:ea typeface="造字工房悦黑体验版常规体" pitchFamily="50" charset="-122"/>
              </a:rPr>
              <a:t>基于</a:t>
            </a:r>
            <a:r>
              <a:rPr lang="zh-CN" altLang="en-US" sz="1600" b="1" dirty="0">
                <a:solidFill>
                  <a:srgbClr val="FFC000"/>
                </a:solidFill>
                <a:latin typeface="造字工房悦黑体验版常规体" pitchFamily="50" charset="-122"/>
                <a:ea typeface="造字工房悦黑体验版常规体" pitchFamily="50" charset="-122"/>
              </a:rPr>
              <a:t>数据工作流的平台型大数据系统</a:t>
            </a:r>
            <a:r>
              <a:rPr lang="zh-CN" altLang="en-US" sz="1600" b="1" dirty="0" smtClean="0">
                <a:solidFill>
                  <a:srgbClr val="FFC000"/>
                </a:solidFill>
                <a:latin typeface="造字工房悦黑体验版常规体" pitchFamily="50" charset="-122"/>
                <a:ea typeface="造字工房悦黑体验版常规体" pitchFamily="50" charset="-122"/>
              </a:rPr>
              <a:t>工具</a:t>
            </a:r>
            <a:endParaRPr lang="en-US" altLang="zh-CN" sz="1600" b="1" dirty="0" smtClean="0">
              <a:solidFill>
                <a:srgbClr val="FFC000"/>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600" b="1" dirty="0" smtClean="0">
                <a:solidFill>
                  <a:schemeClr val="bg1"/>
                </a:solidFill>
                <a:latin typeface="造字工房悦黑体验版常规体" pitchFamily="50" charset="-122"/>
                <a:ea typeface="造字工房悦黑体验版常规体" pitchFamily="50" charset="-122"/>
              </a:rPr>
              <a:t>城市地图 </a:t>
            </a:r>
            <a:r>
              <a:rPr lang="en-US" altLang="zh-CN" sz="1600" b="1" dirty="0" smtClean="0">
                <a:solidFill>
                  <a:schemeClr val="bg1"/>
                </a:solidFill>
                <a:latin typeface="造字工房悦黑体验版常规体" pitchFamily="50" charset="-122"/>
                <a:ea typeface="造字工房悦黑体验版常规体" pitchFamily="50" charset="-122"/>
              </a:rPr>
              <a:t>—— </a:t>
            </a:r>
            <a:r>
              <a:rPr lang="zh-CN" altLang="en-US" sz="1600" b="1" dirty="0" smtClean="0">
                <a:solidFill>
                  <a:schemeClr val="bg1"/>
                </a:solidFill>
                <a:latin typeface="造字工房悦黑体验版常规体" pitchFamily="50" charset="-122"/>
                <a:ea typeface="造字工房悦黑体验版常规体" pitchFamily="50" charset="-122"/>
              </a:rPr>
              <a:t>房地产</a:t>
            </a:r>
            <a:r>
              <a:rPr lang="zh-CN" altLang="en-US" sz="1600" b="1" dirty="0">
                <a:solidFill>
                  <a:schemeClr val="bg1"/>
                </a:solidFill>
                <a:latin typeface="造字工房悦黑体验版常规体" pitchFamily="50" charset="-122"/>
                <a:ea typeface="造字工房悦黑体验版常规体" pitchFamily="50" charset="-122"/>
              </a:rPr>
              <a:t>行业的数据协同工作平台</a:t>
            </a:r>
            <a:endParaRPr lang="zh-CN" altLang="en-US" sz="1600" b="1" dirty="0">
              <a:solidFill>
                <a:schemeClr val="bg1"/>
              </a:solidFill>
              <a:latin typeface="造字工房悦黑体验版常规体" pitchFamily="50" charset="-122"/>
              <a:ea typeface="造字工房悦黑体验版常规体" pitchFamily="50"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689905" y="2457748"/>
            <a:ext cx="8893104" cy="1723549"/>
          </a:xfrm>
          <a:prstGeom prst="rect">
            <a:avLst/>
          </a:prstGeom>
          <a:noFill/>
        </p:spPr>
        <p:txBody>
          <a:bodyPr wrap="square" rtlCol="0">
            <a:spAutoFit/>
          </a:bodyPr>
          <a:lstStyle/>
          <a:p>
            <a:pPr algn="ctr"/>
            <a:r>
              <a:rPr lang="zh-CN" altLang="en-US" sz="4000" dirty="0">
                <a:solidFill>
                  <a:schemeClr val="bg1"/>
                </a:solidFill>
                <a:latin typeface="造字工房悦黑体验版常规体" pitchFamily="50" charset="-122"/>
                <a:ea typeface="造字工房悦黑体验版常规体" pitchFamily="50" charset="-122"/>
              </a:rPr>
              <a:t>每个</a:t>
            </a:r>
            <a:r>
              <a:rPr lang="zh-CN" altLang="en-US" sz="4000" dirty="0" smtClean="0">
                <a:solidFill>
                  <a:schemeClr val="bg1"/>
                </a:solidFill>
                <a:latin typeface="造字工房悦黑体验版常规体" pitchFamily="50" charset="-122"/>
                <a:ea typeface="造字工房悦黑体验版常规体" pitchFamily="50" charset="-122"/>
              </a:rPr>
              <a:t>行业都有实践，比如</a:t>
            </a:r>
            <a:r>
              <a:rPr lang="en-US" altLang="zh-CN" sz="4000" dirty="0" smtClean="0">
                <a:solidFill>
                  <a:schemeClr val="bg1"/>
                </a:solidFill>
                <a:latin typeface="造字工房悦黑体验版常规体" pitchFamily="50" charset="-122"/>
                <a:ea typeface="造字工房悦黑体验版常规体" pitchFamily="50" charset="-122"/>
              </a:rPr>
              <a:t>…</a:t>
            </a:r>
            <a:r>
              <a:rPr lang="zh-CN" altLang="en-US" sz="4000" dirty="0" smtClean="0">
                <a:solidFill>
                  <a:schemeClr val="bg1"/>
                </a:solidFill>
                <a:latin typeface="造字工房悦黑体验版常规体" pitchFamily="50" charset="-122"/>
                <a:ea typeface="造字工房悦黑体验版常规体" pitchFamily="50" charset="-122"/>
              </a:rPr>
              <a:t> </a:t>
            </a:r>
            <a:endParaRPr lang="en-US" altLang="zh-CN" sz="4000" dirty="0" smtClean="0">
              <a:solidFill>
                <a:schemeClr val="bg1"/>
              </a:solidFill>
              <a:latin typeface="造字工房悦黑体验版常规体" pitchFamily="50" charset="-122"/>
              <a:ea typeface="造字工房悦黑体验版常规体" pitchFamily="50" charset="-122"/>
            </a:endParaRPr>
          </a:p>
          <a:p>
            <a:pPr algn="ctr"/>
            <a:r>
              <a:rPr lang="zh-CN" altLang="en-US" sz="6600" b="1" dirty="0" smtClean="0">
                <a:solidFill>
                  <a:srgbClr val="FFC000"/>
                </a:solidFill>
                <a:latin typeface="造字工房悦黑体验版常规体" pitchFamily="50" charset="-122"/>
                <a:ea typeface="造字工房悦黑体验版常规体" pitchFamily="50" charset="-122"/>
              </a:rPr>
              <a:t>旅游大数据</a:t>
            </a:r>
            <a:endParaRPr lang="en-US" altLang="zh-CN" sz="6600"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Freeform 609"/>
          <p:cNvSpPr>
            <a:spLocks noEditPoints="1"/>
          </p:cNvSpPr>
          <p:nvPr/>
        </p:nvSpPr>
        <p:spPr bwMode="auto">
          <a:xfrm>
            <a:off x="752021" y="1986704"/>
            <a:ext cx="7408825" cy="3727334"/>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tx1">
              <a:lumMod val="65000"/>
              <a:lumOff val="35000"/>
            </a:schemeClr>
          </a:solidFill>
          <a:ln>
            <a:noFill/>
          </a:ln>
        </p:spPr>
        <p:txBody>
          <a:bodyPr vert="horz" wrap="square" lIns="84637" tIns="42318" rIns="84637" bIns="42318" numCol="1" anchor="t" anchorCtr="0" compatLnSpc="1"/>
          <a:lstStyle/>
          <a:p>
            <a:endParaRPr lang="en-US" sz="1665" dirty="0">
              <a:cs typeface="+mn-ea"/>
              <a:sym typeface="+mn-lt"/>
            </a:endParaRPr>
          </a:p>
        </p:txBody>
      </p:sp>
      <p:grpSp>
        <p:nvGrpSpPr>
          <p:cNvPr id="77" name="Group 36"/>
          <p:cNvGrpSpPr/>
          <p:nvPr/>
        </p:nvGrpSpPr>
        <p:grpSpPr bwMode="auto">
          <a:xfrm>
            <a:off x="4053599" y="3485340"/>
            <a:ext cx="275412" cy="275412"/>
            <a:chOff x="0" y="0"/>
            <a:chExt cx="336" cy="336"/>
          </a:xfrm>
        </p:grpSpPr>
        <p:sp>
          <p:nvSpPr>
            <p:cNvPr id="129" name="Oval 37"/>
            <p:cNvSpPr/>
            <p:nvPr/>
          </p:nvSpPr>
          <p:spPr bwMode="auto">
            <a:xfrm>
              <a:off x="145" y="145"/>
              <a:ext cx="49" cy="49"/>
            </a:xfrm>
            <a:prstGeom prst="ellipse">
              <a:avLst/>
            </a:prstGeom>
            <a:solidFill>
              <a:srgbClr val="C00000"/>
            </a:solidFill>
            <a:ln w="25400" cap="flat">
              <a:solidFill>
                <a:srgbClr val="FDD108"/>
              </a:solidFill>
              <a:prstDash val="solid"/>
              <a:miter lim="800000"/>
              <a:headEnd type="none" w="med" len="med"/>
              <a:tailEnd type="none" w="med" len="med"/>
            </a:ln>
          </p:spPr>
          <p:txBody>
            <a:bodyPr lIns="0" tIns="0" rIns="0" bIns="0"/>
            <a:lstStyle/>
            <a:p>
              <a:endParaRPr lang="en-US" sz="1665">
                <a:cs typeface="+mn-ea"/>
                <a:sym typeface="+mn-lt"/>
              </a:endParaRPr>
            </a:p>
          </p:txBody>
        </p:sp>
        <p:sp>
          <p:nvSpPr>
            <p:cNvPr id="130" name="Oval 38"/>
            <p:cNvSpPr/>
            <p:nvPr/>
          </p:nvSpPr>
          <p:spPr bwMode="auto">
            <a:xfrm>
              <a:off x="0" y="0"/>
              <a:ext cx="336" cy="336"/>
            </a:xfrm>
            <a:prstGeom prst="ellipse">
              <a:avLst/>
            </a:prstGeom>
            <a:noFill/>
            <a:ln w="25400" cap="flat">
              <a:solidFill>
                <a:srgbClr val="9A9A9A"/>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665">
                <a:cs typeface="+mn-ea"/>
                <a:sym typeface="+mn-lt"/>
              </a:endParaRPr>
            </a:p>
          </p:txBody>
        </p:sp>
      </p:grpSp>
      <p:grpSp>
        <p:nvGrpSpPr>
          <p:cNvPr id="78" name="Group 39"/>
          <p:cNvGrpSpPr/>
          <p:nvPr/>
        </p:nvGrpSpPr>
        <p:grpSpPr bwMode="auto">
          <a:xfrm>
            <a:off x="2612993" y="4532821"/>
            <a:ext cx="275412" cy="275412"/>
            <a:chOff x="0" y="0"/>
            <a:chExt cx="336" cy="336"/>
          </a:xfrm>
        </p:grpSpPr>
        <p:sp>
          <p:nvSpPr>
            <p:cNvPr id="127" name="Oval 40"/>
            <p:cNvSpPr/>
            <p:nvPr/>
          </p:nvSpPr>
          <p:spPr bwMode="auto">
            <a:xfrm>
              <a:off x="145" y="145"/>
              <a:ext cx="49" cy="49"/>
            </a:xfrm>
            <a:prstGeom prst="ellipse">
              <a:avLst/>
            </a:prstGeom>
            <a:solidFill>
              <a:srgbClr val="B3B3B3"/>
            </a:solidFill>
            <a:ln w="25400" cap="flat">
              <a:solidFill>
                <a:schemeClr val="tx1"/>
              </a:solidFill>
              <a:prstDash val="solid"/>
              <a:miter lim="800000"/>
              <a:headEnd type="none" w="med" len="med"/>
              <a:tailEnd type="none" w="med" len="med"/>
            </a:ln>
          </p:spPr>
          <p:txBody>
            <a:bodyPr lIns="0" tIns="0" rIns="0" bIns="0"/>
            <a:lstStyle/>
            <a:p>
              <a:endParaRPr lang="en-US" sz="1665">
                <a:cs typeface="+mn-ea"/>
                <a:sym typeface="+mn-lt"/>
              </a:endParaRPr>
            </a:p>
          </p:txBody>
        </p:sp>
        <p:sp>
          <p:nvSpPr>
            <p:cNvPr id="128" name="Oval 41"/>
            <p:cNvSpPr/>
            <p:nvPr/>
          </p:nvSpPr>
          <p:spPr bwMode="auto">
            <a:xfrm>
              <a:off x="0" y="0"/>
              <a:ext cx="336" cy="336"/>
            </a:xfrm>
            <a:prstGeom prst="ellipse">
              <a:avLst/>
            </a:prstGeom>
            <a:noFill/>
            <a:ln w="25400" cap="flat">
              <a:solidFill>
                <a:srgbClr val="9A9A9A"/>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665">
                <a:cs typeface="+mn-ea"/>
                <a:sym typeface="+mn-lt"/>
              </a:endParaRPr>
            </a:p>
          </p:txBody>
        </p:sp>
      </p:grpSp>
      <p:grpSp>
        <p:nvGrpSpPr>
          <p:cNvPr id="79" name="Group 42"/>
          <p:cNvGrpSpPr/>
          <p:nvPr/>
        </p:nvGrpSpPr>
        <p:grpSpPr bwMode="auto">
          <a:xfrm>
            <a:off x="4658935" y="4476809"/>
            <a:ext cx="275412" cy="275412"/>
            <a:chOff x="0" y="0"/>
            <a:chExt cx="336" cy="336"/>
          </a:xfrm>
        </p:grpSpPr>
        <p:sp>
          <p:nvSpPr>
            <p:cNvPr id="125" name="Oval 43"/>
            <p:cNvSpPr/>
            <p:nvPr/>
          </p:nvSpPr>
          <p:spPr bwMode="auto">
            <a:xfrm>
              <a:off x="145" y="145"/>
              <a:ext cx="49" cy="49"/>
            </a:xfrm>
            <a:prstGeom prst="ellipse">
              <a:avLst/>
            </a:prstGeom>
            <a:solidFill>
              <a:srgbClr val="B3B3B3"/>
            </a:solidFill>
            <a:ln w="25400" cap="flat">
              <a:solidFill>
                <a:schemeClr val="tx1"/>
              </a:solidFill>
              <a:prstDash val="solid"/>
              <a:miter lim="800000"/>
              <a:headEnd type="none" w="med" len="med"/>
              <a:tailEnd type="none" w="med" len="med"/>
            </a:ln>
          </p:spPr>
          <p:txBody>
            <a:bodyPr lIns="0" tIns="0" rIns="0" bIns="0"/>
            <a:lstStyle/>
            <a:p>
              <a:endParaRPr lang="en-US" sz="1665">
                <a:cs typeface="+mn-ea"/>
                <a:sym typeface="+mn-lt"/>
              </a:endParaRPr>
            </a:p>
          </p:txBody>
        </p:sp>
        <p:sp>
          <p:nvSpPr>
            <p:cNvPr id="126" name="Oval 44"/>
            <p:cNvSpPr/>
            <p:nvPr/>
          </p:nvSpPr>
          <p:spPr bwMode="auto">
            <a:xfrm>
              <a:off x="0" y="0"/>
              <a:ext cx="336" cy="336"/>
            </a:xfrm>
            <a:prstGeom prst="ellipse">
              <a:avLst/>
            </a:prstGeom>
            <a:noFill/>
            <a:ln w="25400" cap="flat">
              <a:solidFill>
                <a:srgbClr val="9A9A9A"/>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665">
                <a:cs typeface="+mn-ea"/>
                <a:sym typeface="+mn-lt"/>
              </a:endParaRPr>
            </a:p>
          </p:txBody>
        </p:sp>
      </p:grpSp>
      <p:cxnSp>
        <p:nvCxnSpPr>
          <p:cNvPr id="80" name="Straight Connector 136"/>
          <p:cNvCxnSpPr/>
          <p:nvPr/>
        </p:nvCxnSpPr>
        <p:spPr bwMode="auto">
          <a:xfrm flipH="1">
            <a:off x="2750700" y="3712855"/>
            <a:ext cx="1331594" cy="819965"/>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2"/>
          <p:cNvCxnSpPr>
            <a:endCxn id="128" idx="1"/>
          </p:cNvCxnSpPr>
          <p:nvPr/>
        </p:nvCxnSpPr>
        <p:spPr bwMode="auto">
          <a:xfrm>
            <a:off x="2025008" y="3278133"/>
            <a:ext cx="628318" cy="1295021"/>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2" name="Straight Connector 114"/>
          <p:cNvCxnSpPr>
            <a:endCxn id="130" idx="2"/>
          </p:cNvCxnSpPr>
          <p:nvPr/>
        </p:nvCxnSpPr>
        <p:spPr bwMode="auto">
          <a:xfrm>
            <a:off x="2127016" y="3235879"/>
            <a:ext cx="1926582" cy="387168"/>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Straight Connector 121"/>
          <p:cNvCxnSpPr/>
          <p:nvPr/>
        </p:nvCxnSpPr>
        <p:spPr bwMode="auto">
          <a:xfrm flipV="1">
            <a:off x="2883444" y="4601826"/>
            <a:ext cx="1772279" cy="51282"/>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Connector 123"/>
          <p:cNvCxnSpPr/>
          <p:nvPr/>
        </p:nvCxnSpPr>
        <p:spPr bwMode="auto">
          <a:xfrm flipV="1">
            <a:off x="4807383" y="3045686"/>
            <a:ext cx="1087220" cy="1446260"/>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Straight Connector 126"/>
          <p:cNvCxnSpPr/>
          <p:nvPr/>
        </p:nvCxnSpPr>
        <p:spPr bwMode="auto">
          <a:xfrm>
            <a:off x="3574724" y="2481549"/>
            <a:ext cx="2357264" cy="612165"/>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130"/>
          <p:cNvCxnSpPr>
            <a:stCxn id="112" idx="4"/>
          </p:cNvCxnSpPr>
          <p:nvPr/>
        </p:nvCxnSpPr>
        <p:spPr bwMode="auto">
          <a:xfrm flipH="1">
            <a:off x="4106560" y="2852390"/>
            <a:ext cx="250320" cy="654963"/>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8" name="Straight Connector 134"/>
          <p:cNvCxnSpPr/>
          <p:nvPr/>
        </p:nvCxnSpPr>
        <p:spPr bwMode="auto">
          <a:xfrm flipH="1">
            <a:off x="2169271" y="2541851"/>
            <a:ext cx="1235707" cy="592019"/>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Connector 138"/>
          <p:cNvCxnSpPr>
            <a:stCxn id="130" idx="6"/>
            <a:endCxn id="123" idx="3"/>
          </p:cNvCxnSpPr>
          <p:nvPr/>
        </p:nvCxnSpPr>
        <p:spPr bwMode="auto">
          <a:xfrm>
            <a:off x="4329011" y="3623046"/>
            <a:ext cx="2293799" cy="77137"/>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0" name="Straight Connector 140"/>
          <p:cNvCxnSpPr/>
          <p:nvPr/>
        </p:nvCxnSpPr>
        <p:spPr bwMode="auto">
          <a:xfrm>
            <a:off x="4753356" y="2739080"/>
            <a:ext cx="2351516" cy="542014"/>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Straight Connector 168"/>
          <p:cNvCxnSpPr>
            <a:stCxn id="123" idx="5"/>
            <a:endCxn id="121" idx="0"/>
          </p:cNvCxnSpPr>
          <p:nvPr/>
        </p:nvCxnSpPr>
        <p:spPr bwMode="auto">
          <a:xfrm>
            <a:off x="6826830" y="3700183"/>
            <a:ext cx="141805" cy="711759"/>
          </a:xfrm>
          <a:prstGeom prst="line">
            <a:avLst/>
          </a:prstGeom>
          <a:blipFill dpi="0" rotWithShape="0">
            <a:blip r:embed="rId1"/>
            <a:srcRect/>
            <a:tile tx="0" ty="0" sx="100000" sy="100000" flip="none" algn="tl"/>
          </a:blipFill>
          <a:ln w="1905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2" name="Group 9"/>
          <p:cNvGrpSpPr/>
          <p:nvPr/>
        </p:nvGrpSpPr>
        <p:grpSpPr>
          <a:xfrm>
            <a:off x="6580557" y="3453910"/>
            <a:ext cx="288526" cy="288526"/>
            <a:chOff x="5443677" y="1620005"/>
            <a:chExt cx="209550" cy="209550"/>
          </a:xfrm>
        </p:grpSpPr>
        <p:sp>
          <p:nvSpPr>
            <p:cNvPr id="123" name="Oval 16"/>
            <p:cNvSpPr/>
            <p:nvPr/>
          </p:nvSpPr>
          <p:spPr bwMode="auto">
            <a:xfrm>
              <a:off x="5443677" y="1620005"/>
              <a:ext cx="209550" cy="209550"/>
            </a:xfrm>
            <a:prstGeom prst="ellipse">
              <a:avLst/>
            </a:prstGeom>
            <a:solidFill>
              <a:schemeClr val="bg2">
                <a:lumMod val="75000"/>
              </a:schemeClr>
            </a:solidFill>
            <a:ln>
              <a:noFill/>
            </a:ln>
            <a:extLst>
              <a:ext uri="{91240B29-F687-4F45-9708-019B960494DF}">
                <a14:hiddenLine xmlns:a14="http://schemas.microsoft.com/office/drawing/2010/main" w="50800">
                  <a:solidFill>
                    <a:srgbClr val="FFFFFF"/>
                  </a:solidFill>
                  <a:miter lim="800000"/>
                  <a:headEnd type="none" w="med" len="med"/>
                  <a:tailEnd type="none" w="med" len="med"/>
                </a14:hiddenLine>
              </a:ext>
            </a:extLst>
          </p:spPr>
          <p:txBody>
            <a:bodyPr lIns="0" tIns="0" rIns="0" bIns="0"/>
            <a:lstStyle/>
            <a:p>
              <a:endParaRPr lang="en-US" sz="1665">
                <a:cs typeface="+mn-ea"/>
                <a:sym typeface="+mn-lt"/>
              </a:endParaRPr>
            </a:p>
          </p:txBody>
        </p:sp>
        <p:sp>
          <p:nvSpPr>
            <p:cNvPr id="124" name="Freeform 6"/>
            <p:cNvSpPr>
              <a:spLocks noEditPoints="1"/>
            </p:cNvSpPr>
            <p:nvPr/>
          </p:nvSpPr>
          <p:spPr bwMode="auto">
            <a:xfrm>
              <a:off x="5471211" y="1661993"/>
              <a:ext cx="133925" cy="133925"/>
            </a:xfrm>
            <a:custGeom>
              <a:avLst/>
              <a:gdLst>
                <a:gd name="T0" fmla="*/ 129 w 150"/>
                <a:gd name="T1" fmla="*/ 22 h 150"/>
                <a:gd name="T2" fmla="*/ 82 w 150"/>
                <a:gd name="T3" fmla="*/ 110 h 150"/>
                <a:gd name="T4" fmla="*/ 77 w 150"/>
                <a:gd name="T5" fmla="*/ 70 h 150"/>
                <a:gd name="T6" fmla="*/ 129 w 150"/>
                <a:gd name="T7" fmla="*/ 22 h 150"/>
                <a:gd name="T8" fmla="*/ 145 w 150"/>
                <a:gd name="T9" fmla="*/ 5 h 150"/>
                <a:gd name="T10" fmla="*/ 119 w 150"/>
                <a:gd name="T11" fmla="*/ 13 h 150"/>
                <a:gd name="T12" fmla="*/ 0 w 150"/>
                <a:gd name="T13" fmla="*/ 76 h 150"/>
                <a:gd name="T14" fmla="*/ 65 w 150"/>
                <a:gd name="T15" fmla="*/ 85 h 150"/>
                <a:gd name="T16" fmla="*/ 74 w 150"/>
                <a:gd name="T17" fmla="*/ 150 h 150"/>
                <a:gd name="T18" fmla="*/ 137 w 150"/>
                <a:gd name="T19" fmla="*/ 31 h 150"/>
                <a:gd name="T20" fmla="*/ 145 w 150"/>
                <a:gd name="T21" fmla="*/ 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50">
                  <a:moveTo>
                    <a:pt x="129" y="22"/>
                  </a:moveTo>
                  <a:cubicBezTo>
                    <a:pt x="82" y="110"/>
                    <a:pt x="82" y="110"/>
                    <a:pt x="82" y="110"/>
                  </a:cubicBezTo>
                  <a:cubicBezTo>
                    <a:pt x="77" y="70"/>
                    <a:pt x="77" y="70"/>
                    <a:pt x="77" y="70"/>
                  </a:cubicBezTo>
                  <a:cubicBezTo>
                    <a:pt x="129" y="22"/>
                    <a:pt x="129" y="22"/>
                    <a:pt x="129" y="22"/>
                  </a:cubicBezTo>
                  <a:close/>
                  <a:moveTo>
                    <a:pt x="145" y="5"/>
                  </a:moveTo>
                  <a:cubicBezTo>
                    <a:pt x="140" y="0"/>
                    <a:pt x="135" y="5"/>
                    <a:pt x="119" y="13"/>
                  </a:cubicBezTo>
                  <a:cubicBezTo>
                    <a:pt x="75" y="33"/>
                    <a:pt x="0" y="76"/>
                    <a:pt x="0" y="76"/>
                  </a:cubicBezTo>
                  <a:cubicBezTo>
                    <a:pt x="65" y="85"/>
                    <a:pt x="65" y="85"/>
                    <a:pt x="65" y="85"/>
                  </a:cubicBezTo>
                  <a:cubicBezTo>
                    <a:pt x="74" y="150"/>
                    <a:pt x="74" y="150"/>
                    <a:pt x="74" y="150"/>
                  </a:cubicBezTo>
                  <a:cubicBezTo>
                    <a:pt x="74" y="150"/>
                    <a:pt x="116" y="75"/>
                    <a:pt x="137" y="31"/>
                  </a:cubicBezTo>
                  <a:cubicBezTo>
                    <a:pt x="145" y="15"/>
                    <a:pt x="150" y="10"/>
                    <a:pt x="145" y="5"/>
                  </a:cubicBezTo>
                  <a:close/>
                </a:path>
              </a:pathLst>
            </a:custGeom>
            <a:solidFill>
              <a:schemeClr val="bg1"/>
            </a:solidFill>
            <a:ln>
              <a:noFill/>
            </a:ln>
          </p:spPr>
          <p:txBody>
            <a:bodyPr vert="horz" wrap="square" lIns="84637" tIns="42318" rIns="84637" bIns="42318" numCol="1" anchor="t" anchorCtr="0" compatLnSpc="1"/>
            <a:lstStyle/>
            <a:p>
              <a:endParaRPr lang="en-US" sz="1665">
                <a:cs typeface="+mn-ea"/>
                <a:sym typeface="+mn-lt"/>
              </a:endParaRPr>
            </a:p>
          </p:txBody>
        </p:sp>
      </p:grpSp>
      <p:grpSp>
        <p:nvGrpSpPr>
          <p:cNvPr id="93" name="Group 10"/>
          <p:cNvGrpSpPr/>
          <p:nvPr/>
        </p:nvGrpSpPr>
        <p:grpSpPr>
          <a:xfrm>
            <a:off x="6824372" y="4411943"/>
            <a:ext cx="288526" cy="288526"/>
            <a:chOff x="6509073" y="3109154"/>
            <a:chExt cx="209550" cy="209550"/>
          </a:xfrm>
        </p:grpSpPr>
        <p:sp>
          <p:nvSpPr>
            <p:cNvPr id="121" name="Oval 25"/>
            <p:cNvSpPr/>
            <p:nvPr/>
          </p:nvSpPr>
          <p:spPr bwMode="auto">
            <a:xfrm>
              <a:off x="6509073" y="3109154"/>
              <a:ext cx="209550" cy="209550"/>
            </a:xfrm>
            <a:prstGeom prst="ellipse">
              <a:avLst/>
            </a:prstGeom>
            <a:solidFill>
              <a:srgbClr val="C00000"/>
            </a:solidFill>
            <a:ln>
              <a:noFill/>
            </a:ln>
            <a:extLst>
              <a:ext uri="{91240B29-F687-4F45-9708-019B960494DF}">
                <a14:hiddenLine xmlns:a14="http://schemas.microsoft.com/office/drawing/2010/main" w="50800">
                  <a:solidFill>
                    <a:srgbClr val="FFFFFF"/>
                  </a:solidFill>
                  <a:miter lim="800000"/>
                  <a:headEnd type="none" w="med" len="med"/>
                  <a:tailEnd type="none" w="med" len="med"/>
                </a14:hiddenLine>
              </a:ext>
            </a:extLst>
          </p:spPr>
          <p:txBody>
            <a:bodyPr lIns="0" tIns="0" rIns="0" bIns="0"/>
            <a:lstStyle/>
            <a:p>
              <a:endParaRPr lang="en-US" sz="1665">
                <a:cs typeface="+mn-ea"/>
                <a:sym typeface="+mn-lt"/>
              </a:endParaRPr>
            </a:p>
          </p:txBody>
        </p:sp>
        <p:sp>
          <p:nvSpPr>
            <p:cNvPr id="122" name="Freeform 9"/>
            <p:cNvSpPr>
              <a:spLocks noEditPoints="1"/>
            </p:cNvSpPr>
            <p:nvPr/>
          </p:nvSpPr>
          <p:spPr bwMode="auto">
            <a:xfrm>
              <a:off x="6541546" y="3155944"/>
              <a:ext cx="144605" cy="115970"/>
            </a:xfrm>
            <a:custGeom>
              <a:avLst/>
              <a:gdLst>
                <a:gd name="T0" fmla="*/ 144 w 171"/>
                <a:gd name="T1" fmla="*/ 69 h 137"/>
                <a:gd name="T2" fmla="*/ 133 w 171"/>
                <a:gd name="T3" fmla="*/ 79 h 137"/>
                <a:gd name="T4" fmla="*/ 86 w 171"/>
                <a:gd name="T5" fmla="*/ 117 h 137"/>
                <a:gd name="T6" fmla="*/ 52 w 171"/>
                <a:gd name="T7" fmla="*/ 103 h 137"/>
                <a:gd name="T8" fmla="*/ 37 w 171"/>
                <a:gd name="T9" fmla="*/ 103 h 137"/>
                <a:gd name="T10" fmla="*/ 37 w 171"/>
                <a:gd name="T11" fmla="*/ 117 h 137"/>
                <a:gd name="T12" fmla="*/ 86 w 171"/>
                <a:gd name="T13" fmla="*/ 137 h 137"/>
                <a:gd name="T14" fmla="*/ 151 w 171"/>
                <a:gd name="T15" fmla="*/ 89 h 137"/>
                <a:gd name="T16" fmla="*/ 171 w 171"/>
                <a:gd name="T17" fmla="*/ 89 h 137"/>
                <a:gd name="T18" fmla="*/ 171 w 171"/>
                <a:gd name="T19" fmla="*/ 69 h 137"/>
                <a:gd name="T20" fmla="*/ 144 w 171"/>
                <a:gd name="T21" fmla="*/ 69 h 137"/>
                <a:gd name="T22" fmla="*/ 39 w 171"/>
                <a:gd name="T23" fmla="*/ 58 h 137"/>
                <a:gd name="T24" fmla="*/ 86 w 171"/>
                <a:gd name="T25" fmla="*/ 21 h 137"/>
                <a:gd name="T26" fmla="*/ 120 w 171"/>
                <a:gd name="T27" fmla="*/ 35 h 137"/>
                <a:gd name="T28" fmla="*/ 134 w 171"/>
                <a:gd name="T29" fmla="*/ 35 h 137"/>
                <a:gd name="T30" fmla="*/ 134 w 171"/>
                <a:gd name="T31" fmla="*/ 20 h 137"/>
                <a:gd name="T32" fmla="*/ 86 w 171"/>
                <a:gd name="T33" fmla="*/ 0 h 137"/>
                <a:gd name="T34" fmla="*/ 20 w 171"/>
                <a:gd name="T35" fmla="*/ 48 h 137"/>
                <a:gd name="T36" fmla="*/ 0 w 171"/>
                <a:gd name="T37" fmla="*/ 48 h 137"/>
                <a:gd name="T38" fmla="*/ 0 w 171"/>
                <a:gd name="T39" fmla="*/ 69 h 137"/>
                <a:gd name="T40" fmla="*/ 27 w 171"/>
                <a:gd name="T41" fmla="*/ 69 h 137"/>
                <a:gd name="T42" fmla="*/ 39 w 171"/>
                <a:gd name="T43" fmla="*/ 58 h 137"/>
                <a:gd name="T44" fmla="*/ 58 w 171"/>
                <a:gd name="T45" fmla="*/ 69 h 137"/>
                <a:gd name="T46" fmla="*/ 86 w 171"/>
                <a:gd name="T47" fmla="*/ 96 h 137"/>
                <a:gd name="T48" fmla="*/ 113 w 171"/>
                <a:gd name="T49" fmla="*/ 69 h 137"/>
                <a:gd name="T50" fmla="*/ 86 w 171"/>
                <a:gd name="T51" fmla="*/ 41 h 137"/>
                <a:gd name="T52" fmla="*/ 58 w 171"/>
                <a:gd name="T5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137">
                  <a:moveTo>
                    <a:pt x="144" y="69"/>
                  </a:moveTo>
                  <a:cubicBezTo>
                    <a:pt x="135" y="69"/>
                    <a:pt x="133" y="76"/>
                    <a:pt x="133" y="79"/>
                  </a:cubicBezTo>
                  <a:cubicBezTo>
                    <a:pt x="128" y="101"/>
                    <a:pt x="109" y="117"/>
                    <a:pt x="86" y="117"/>
                  </a:cubicBezTo>
                  <a:cubicBezTo>
                    <a:pt x="72" y="117"/>
                    <a:pt x="60" y="111"/>
                    <a:pt x="52" y="103"/>
                  </a:cubicBezTo>
                  <a:cubicBezTo>
                    <a:pt x="48" y="99"/>
                    <a:pt x="41" y="99"/>
                    <a:pt x="37" y="103"/>
                  </a:cubicBezTo>
                  <a:cubicBezTo>
                    <a:pt x="33" y="107"/>
                    <a:pt x="33" y="113"/>
                    <a:pt x="37" y="117"/>
                  </a:cubicBezTo>
                  <a:cubicBezTo>
                    <a:pt x="50" y="130"/>
                    <a:pt x="67" y="137"/>
                    <a:pt x="86" y="137"/>
                  </a:cubicBezTo>
                  <a:cubicBezTo>
                    <a:pt x="116" y="137"/>
                    <a:pt x="142" y="117"/>
                    <a:pt x="151" y="89"/>
                  </a:cubicBezTo>
                  <a:cubicBezTo>
                    <a:pt x="171" y="89"/>
                    <a:pt x="171" y="89"/>
                    <a:pt x="171" y="89"/>
                  </a:cubicBezTo>
                  <a:cubicBezTo>
                    <a:pt x="171" y="69"/>
                    <a:pt x="171" y="69"/>
                    <a:pt x="171" y="69"/>
                  </a:cubicBezTo>
                  <a:cubicBezTo>
                    <a:pt x="144" y="69"/>
                    <a:pt x="144" y="69"/>
                    <a:pt x="144" y="69"/>
                  </a:cubicBezTo>
                  <a:close/>
                  <a:moveTo>
                    <a:pt x="39" y="58"/>
                  </a:moveTo>
                  <a:cubicBezTo>
                    <a:pt x="43" y="37"/>
                    <a:pt x="63" y="21"/>
                    <a:pt x="86" y="21"/>
                  </a:cubicBezTo>
                  <a:cubicBezTo>
                    <a:pt x="99" y="21"/>
                    <a:pt x="111" y="26"/>
                    <a:pt x="120" y="35"/>
                  </a:cubicBezTo>
                  <a:cubicBezTo>
                    <a:pt x="124" y="39"/>
                    <a:pt x="130" y="39"/>
                    <a:pt x="134" y="35"/>
                  </a:cubicBezTo>
                  <a:cubicBezTo>
                    <a:pt x="138" y="31"/>
                    <a:pt x="138" y="24"/>
                    <a:pt x="134" y="20"/>
                  </a:cubicBezTo>
                  <a:cubicBezTo>
                    <a:pt x="122" y="8"/>
                    <a:pt x="105" y="0"/>
                    <a:pt x="86" y="0"/>
                  </a:cubicBezTo>
                  <a:cubicBezTo>
                    <a:pt x="55" y="0"/>
                    <a:pt x="29" y="20"/>
                    <a:pt x="20" y="48"/>
                  </a:cubicBezTo>
                  <a:cubicBezTo>
                    <a:pt x="0" y="48"/>
                    <a:pt x="0" y="48"/>
                    <a:pt x="0" y="48"/>
                  </a:cubicBezTo>
                  <a:cubicBezTo>
                    <a:pt x="0" y="69"/>
                    <a:pt x="0" y="69"/>
                    <a:pt x="0" y="69"/>
                  </a:cubicBezTo>
                  <a:cubicBezTo>
                    <a:pt x="27" y="69"/>
                    <a:pt x="27" y="69"/>
                    <a:pt x="27" y="69"/>
                  </a:cubicBezTo>
                  <a:cubicBezTo>
                    <a:pt x="36" y="69"/>
                    <a:pt x="38" y="62"/>
                    <a:pt x="39" y="58"/>
                  </a:cubicBezTo>
                  <a:close/>
                  <a:moveTo>
                    <a:pt x="58" y="69"/>
                  </a:moveTo>
                  <a:cubicBezTo>
                    <a:pt x="58" y="84"/>
                    <a:pt x="71" y="96"/>
                    <a:pt x="86" y="96"/>
                  </a:cubicBezTo>
                  <a:cubicBezTo>
                    <a:pt x="101" y="96"/>
                    <a:pt x="113" y="84"/>
                    <a:pt x="113" y="69"/>
                  </a:cubicBezTo>
                  <a:cubicBezTo>
                    <a:pt x="113" y="54"/>
                    <a:pt x="101" y="41"/>
                    <a:pt x="86" y="41"/>
                  </a:cubicBezTo>
                  <a:cubicBezTo>
                    <a:pt x="71" y="41"/>
                    <a:pt x="58" y="54"/>
                    <a:pt x="58" y="69"/>
                  </a:cubicBezTo>
                  <a:close/>
                </a:path>
              </a:pathLst>
            </a:custGeom>
            <a:solidFill>
              <a:schemeClr val="bg1"/>
            </a:solidFill>
            <a:ln>
              <a:noFill/>
            </a:ln>
          </p:spPr>
          <p:txBody>
            <a:bodyPr vert="horz" wrap="square" lIns="84637" tIns="42318" rIns="84637" bIns="42318" numCol="1" anchor="t" anchorCtr="0" compatLnSpc="1"/>
            <a:lstStyle/>
            <a:p>
              <a:endParaRPr lang="en-US" sz="1665">
                <a:cs typeface="+mn-ea"/>
                <a:sym typeface="+mn-lt"/>
              </a:endParaRPr>
            </a:p>
          </p:txBody>
        </p:sp>
      </p:grpSp>
      <p:grpSp>
        <p:nvGrpSpPr>
          <p:cNvPr id="95" name="Group 10"/>
          <p:cNvGrpSpPr/>
          <p:nvPr/>
        </p:nvGrpSpPr>
        <p:grpSpPr>
          <a:xfrm>
            <a:off x="6968636" y="3153519"/>
            <a:ext cx="288526" cy="288526"/>
            <a:chOff x="6509073" y="3109154"/>
            <a:chExt cx="209550" cy="209550"/>
          </a:xfrm>
        </p:grpSpPr>
        <p:sp>
          <p:nvSpPr>
            <p:cNvPr id="114" name="Oval 25"/>
            <p:cNvSpPr/>
            <p:nvPr/>
          </p:nvSpPr>
          <p:spPr bwMode="auto">
            <a:xfrm>
              <a:off x="6509073" y="3109154"/>
              <a:ext cx="209550" cy="209550"/>
            </a:xfrm>
            <a:prstGeom prst="ellipse">
              <a:avLst/>
            </a:prstGeom>
            <a:solidFill>
              <a:srgbClr val="C00000"/>
            </a:solidFill>
            <a:ln>
              <a:noFill/>
            </a:ln>
            <a:extLst>
              <a:ext uri="{91240B29-F687-4F45-9708-019B960494DF}">
                <a14:hiddenLine xmlns:a14="http://schemas.microsoft.com/office/drawing/2010/main" w="50800">
                  <a:solidFill>
                    <a:srgbClr val="FFFFFF"/>
                  </a:solidFill>
                  <a:miter lim="800000"/>
                  <a:headEnd type="none" w="med" len="med"/>
                  <a:tailEnd type="none" w="med" len="med"/>
                </a14:hiddenLine>
              </a:ext>
            </a:extLst>
          </p:spPr>
          <p:txBody>
            <a:bodyPr lIns="0" tIns="0" rIns="0" bIns="0"/>
            <a:lstStyle/>
            <a:p>
              <a:endParaRPr lang="en-US" sz="1665">
                <a:cs typeface="+mn-ea"/>
                <a:sym typeface="+mn-lt"/>
              </a:endParaRPr>
            </a:p>
          </p:txBody>
        </p:sp>
        <p:sp>
          <p:nvSpPr>
            <p:cNvPr id="115" name="Freeform 9"/>
            <p:cNvSpPr>
              <a:spLocks noEditPoints="1"/>
            </p:cNvSpPr>
            <p:nvPr/>
          </p:nvSpPr>
          <p:spPr bwMode="auto">
            <a:xfrm>
              <a:off x="6541546" y="3155944"/>
              <a:ext cx="144605" cy="115970"/>
            </a:xfrm>
            <a:custGeom>
              <a:avLst/>
              <a:gdLst>
                <a:gd name="T0" fmla="*/ 144 w 171"/>
                <a:gd name="T1" fmla="*/ 69 h 137"/>
                <a:gd name="T2" fmla="*/ 133 w 171"/>
                <a:gd name="T3" fmla="*/ 79 h 137"/>
                <a:gd name="T4" fmla="*/ 86 w 171"/>
                <a:gd name="T5" fmla="*/ 117 h 137"/>
                <a:gd name="T6" fmla="*/ 52 w 171"/>
                <a:gd name="T7" fmla="*/ 103 h 137"/>
                <a:gd name="T8" fmla="*/ 37 w 171"/>
                <a:gd name="T9" fmla="*/ 103 h 137"/>
                <a:gd name="T10" fmla="*/ 37 w 171"/>
                <a:gd name="T11" fmla="*/ 117 h 137"/>
                <a:gd name="T12" fmla="*/ 86 w 171"/>
                <a:gd name="T13" fmla="*/ 137 h 137"/>
                <a:gd name="T14" fmla="*/ 151 w 171"/>
                <a:gd name="T15" fmla="*/ 89 h 137"/>
                <a:gd name="T16" fmla="*/ 171 w 171"/>
                <a:gd name="T17" fmla="*/ 89 h 137"/>
                <a:gd name="T18" fmla="*/ 171 w 171"/>
                <a:gd name="T19" fmla="*/ 69 h 137"/>
                <a:gd name="T20" fmla="*/ 144 w 171"/>
                <a:gd name="T21" fmla="*/ 69 h 137"/>
                <a:gd name="T22" fmla="*/ 39 w 171"/>
                <a:gd name="T23" fmla="*/ 58 h 137"/>
                <a:gd name="T24" fmla="*/ 86 w 171"/>
                <a:gd name="T25" fmla="*/ 21 h 137"/>
                <a:gd name="T26" fmla="*/ 120 w 171"/>
                <a:gd name="T27" fmla="*/ 35 h 137"/>
                <a:gd name="T28" fmla="*/ 134 w 171"/>
                <a:gd name="T29" fmla="*/ 35 h 137"/>
                <a:gd name="T30" fmla="*/ 134 w 171"/>
                <a:gd name="T31" fmla="*/ 20 h 137"/>
                <a:gd name="T32" fmla="*/ 86 w 171"/>
                <a:gd name="T33" fmla="*/ 0 h 137"/>
                <a:gd name="T34" fmla="*/ 20 w 171"/>
                <a:gd name="T35" fmla="*/ 48 h 137"/>
                <a:gd name="T36" fmla="*/ 0 w 171"/>
                <a:gd name="T37" fmla="*/ 48 h 137"/>
                <a:gd name="T38" fmla="*/ 0 w 171"/>
                <a:gd name="T39" fmla="*/ 69 h 137"/>
                <a:gd name="T40" fmla="*/ 27 w 171"/>
                <a:gd name="T41" fmla="*/ 69 h 137"/>
                <a:gd name="T42" fmla="*/ 39 w 171"/>
                <a:gd name="T43" fmla="*/ 58 h 137"/>
                <a:gd name="T44" fmla="*/ 58 w 171"/>
                <a:gd name="T45" fmla="*/ 69 h 137"/>
                <a:gd name="T46" fmla="*/ 86 w 171"/>
                <a:gd name="T47" fmla="*/ 96 h 137"/>
                <a:gd name="T48" fmla="*/ 113 w 171"/>
                <a:gd name="T49" fmla="*/ 69 h 137"/>
                <a:gd name="T50" fmla="*/ 86 w 171"/>
                <a:gd name="T51" fmla="*/ 41 h 137"/>
                <a:gd name="T52" fmla="*/ 58 w 171"/>
                <a:gd name="T5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137">
                  <a:moveTo>
                    <a:pt x="144" y="69"/>
                  </a:moveTo>
                  <a:cubicBezTo>
                    <a:pt x="135" y="69"/>
                    <a:pt x="133" y="76"/>
                    <a:pt x="133" y="79"/>
                  </a:cubicBezTo>
                  <a:cubicBezTo>
                    <a:pt x="128" y="101"/>
                    <a:pt x="109" y="117"/>
                    <a:pt x="86" y="117"/>
                  </a:cubicBezTo>
                  <a:cubicBezTo>
                    <a:pt x="72" y="117"/>
                    <a:pt x="60" y="111"/>
                    <a:pt x="52" y="103"/>
                  </a:cubicBezTo>
                  <a:cubicBezTo>
                    <a:pt x="48" y="99"/>
                    <a:pt x="41" y="99"/>
                    <a:pt x="37" y="103"/>
                  </a:cubicBezTo>
                  <a:cubicBezTo>
                    <a:pt x="33" y="107"/>
                    <a:pt x="33" y="113"/>
                    <a:pt x="37" y="117"/>
                  </a:cubicBezTo>
                  <a:cubicBezTo>
                    <a:pt x="50" y="130"/>
                    <a:pt x="67" y="137"/>
                    <a:pt x="86" y="137"/>
                  </a:cubicBezTo>
                  <a:cubicBezTo>
                    <a:pt x="116" y="137"/>
                    <a:pt x="142" y="117"/>
                    <a:pt x="151" y="89"/>
                  </a:cubicBezTo>
                  <a:cubicBezTo>
                    <a:pt x="171" y="89"/>
                    <a:pt x="171" y="89"/>
                    <a:pt x="171" y="89"/>
                  </a:cubicBezTo>
                  <a:cubicBezTo>
                    <a:pt x="171" y="69"/>
                    <a:pt x="171" y="69"/>
                    <a:pt x="171" y="69"/>
                  </a:cubicBezTo>
                  <a:cubicBezTo>
                    <a:pt x="144" y="69"/>
                    <a:pt x="144" y="69"/>
                    <a:pt x="144" y="69"/>
                  </a:cubicBezTo>
                  <a:close/>
                  <a:moveTo>
                    <a:pt x="39" y="58"/>
                  </a:moveTo>
                  <a:cubicBezTo>
                    <a:pt x="43" y="37"/>
                    <a:pt x="63" y="21"/>
                    <a:pt x="86" y="21"/>
                  </a:cubicBezTo>
                  <a:cubicBezTo>
                    <a:pt x="99" y="21"/>
                    <a:pt x="111" y="26"/>
                    <a:pt x="120" y="35"/>
                  </a:cubicBezTo>
                  <a:cubicBezTo>
                    <a:pt x="124" y="39"/>
                    <a:pt x="130" y="39"/>
                    <a:pt x="134" y="35"/>
                  </a:cubicBezTo>
                  <a:cubicBezTo>
                    <a:pt x="138" y="31"/>
                    <a:pt x="138" y="24"/>
                    <a:pt x="134" y="20"/>
                  </a:cubicBezTo>
                  <a:cubicBezTo>
                    <a:pt x="122" y="8"/>
                    <a:pt x="105" y="0"/>
                    <a:pt x="86" y="0"/>
                  </a:cubicBezTo>
                  <a:cubicBezTo>
                    <a:pt x="55" y="0"/>
                    <a:pt x="29" y="20"/>
                    <a:pt x="20" y="48"/>
                  </a:cubicBezTo>
                  <a:cubicBezTo>
                    <a:pt x="0" y="48"/>
                    <a:pt x="0" y="48"/>
                    <a:pt x="0" y="48"/>
                  </a:cubicBezTo>
                  <a:cubicBezTo>
                    <a:pt x="0" y="69"/>
                    <a:pt x="0" y="69"/>
                    <a:pt x="0" y="69"/>
                  </a:cubicBezTo>
                  <a:cubicBezTo>
                    <a:pt x="27" y="69"/>
                    <a:pt x="27" y="69"/>
                    <a:pt x="27" y="69"/>
                  </a:cubicBezTo>
                  <a:cubicBezTo>
                    <a:pt x="36" y="69"/>
                    <a:pt x="38" y="62"/>
                    <a:pt x="39" y="58"/>
                  </a:cubicBezTo>
                  <a:close/>
                  <a:moveTo>
                    <a:pt x="58" y="69"/>
                  </a:moveTo>
                  <a:cubicBezTo>
                    <a:pt x="58" y="84"/>
                    <a:pt x="71" y="96"/>
                    <a:pt x="86" y="96"/>
                  </a:cubicBezTo>
                  <a:cubicBezTo>
                    <a:pt x="101" y="96"/>
                    <a:pt x="113" y="84"/>
                    <a:pt x="113" y="69"/>
                  </a:cubicBezTo>
                  <a:cubicBezTo>
                    <a:pt x="113" y="54"/>
                    <a:pt x="101" y="41"/>
                    <a:pt x="86" y="41"/>
                  </a:cubicBezTo>
                  <a:cubicBezTo>
                    <a:pt x="71" y="41"/>
                    <a:pt x="58" y="54"/>
                    <a:pt x="58" y="69"/>
                  </a:cubicBezTo>
                  <a:close/>
                </a:path>
              </a:pathLst>
            </a:custGeom>
            <a:solidFill>
              <a:schemeClr val="bg1"/>
            </a:solidFill>
            <a:ln>
              <a:noFill/>
            </a:ln>
          </p:spPr>
          <p:txBody>
            <a:bodyPr vert="horz" wrap="square" lIns="84637" tIns="42318" rIns="84637" bIns="42318" numCol="1" anchor="t" anchorCtr="0" compatLnSpc="1"/>
            <a:lstStyle/>
            <a:p>
              <a:endParaRPr lang="en-US" sz="1665">
                <a:cs typeface="+mn-ea"/>
                <a:sym typeface="+mn-lt"/>
              </a:endParaRPr>
            </a:p>
          </p:txBody>
        </p:sp>
      </p:grpSp>
      <p:sp>
        <p:nvSpPr>
          <p:cNvPr id="96" name="Freeform 9"/>
          <p:cNvSpPr>
            <a:spLocks noEditPoints="1"/>
          </p:cNvSpPr>
          <p:nvPr/>
        </p:nvSpPr>
        <p:spPr bwMode="auto">
          <a:xfrm>
            <a:off x="7026462" y="4633746"/>
            <a:ext cx="199105" cy="159678"/>
          </a:xfrm>
          <a:custGeom>
            <a:avLst/>
            <a:gdLst>
              <a:gd name="T0" fmla="*/ 144 w 171"/>
              <a:gd name="T1" fmla="*/ 69 h 137"/>
              <a:gd name="T2" fmla="*/ 133 w 171"/>
              <a:gd name="T3" fmla="*/ 79 h 137"/>
              <a:gd name="T4" fmla="*/ 86 w 171"/>
              <a:gd name="T5" fmla="*/ 117 h 137"/>
              <a:gd name="T6" fmla="*/ 52 w 171"/>
              <a:gd name="T7" fmla="*/ 103 h 137"/>
              <a:gd name="T8" fmla="*/ 37 w 171"/>
              <a:gd name="T9" fmla="*/ 103 h 137"/>
              <a:gd name="T10" fmla="*/ 37 w 171"/>
              <a:gd name="T11" fmla="*/ 117 h 137"/>
              <a:gd name="T12" fmla="*/ 86 w 171"/>
              <a:gd name="T13" fmla="*/ 137 h 137"/>
              <a:gd name="T14" fmla="*/ 151 w 171"/>
              <a:gd name="T15" fmla="*/ 89 h 137"/>
              <a:gd name="T16" fmla="*/ 171 w 171"/>
              <a:gd name="T17" fmla="*/ 89 h 137"/>
              <a:gd name="T18" fmla="*/ 171 w 171"/>
              <a:gd name="T19" fmla="*/ 69 h 137"/>
              <a:gd name="T20" fmla="*/ 144 w 171"/>
              <a:gd name="T21" fmla="*/ 69 h 137"/>
              <a:gd name="T22" fmla="*/ 39 w 171"/>
              <a:gd name="T23" fmla="*/ 58 h 137"/>
              <a:gd name="T24" fmla="*/ 86 w 171"/>
              <a:gd name="T25" fmla="*/ 21 h 137"/>
              <a:gd name="T26" fmla="*/ 120 w 171"/>
              <a:gd name="T27" fmla="*/ 35 h 137"/>
              <a:gd name="T28" fmla="*/ 134 w 171"/>
              <a:gd name="T29" fmla="*/ 35 h 137"/>
              <a:gd name="T30" fmla="*/ 134 w 171"/>
              <a:gd name="T31" fmla="*/ 20 h 137"/>
              <a:gd name="T32" fmla="*/ 86 w 171"/>
              <a:gd name="T33" fmla="*/ 0 h 137"/>
              <a:gd name="T34" fmla="*/ 20 w 171"/>
              <a:gd name="T35" fmla="*/ 48 h 137"/>
              <a:gd name="T36" fmla="*/ 0 w 171"/>
              <a:gd name="T37" fmla="*/ 48 h 137"/>
              <a:gd name="T38" fmla="*/ 0 w 171"/>
              <a:gd name="T39" fmla="*/ 69 h 137"/>
              <a:gd name="T40" fmla="*/ 27 w 171"/>
              <a:gd name="T41" fmla="*/ 69 h 137"/>
              <a:gd name="T42" fmla="*/ 39 w 171"/>
              <a:gd name="T43" fmla="*/ 58 h 137"/>
              <a:gd name="T44" fmla="*/ 58 w 171"/>
              <a:gd name="T45" fmla="*/ 69 h 137"/>
              <a:gd name="T46" fmla="*/ 86 w 171"/>
              <a:gd name="T47" fmla="*/ 96 h 137"/>
              <a:gd name="T48" fmla="*/ 113 w 171"/>
              <a:gd name="T49" fmla="*/ 69 h 137"/>
              <a:gd name="T50" fmla="*/ 86 w 171"/>
              <a:gd name="T51" fmla="*/ 41 h 137"/>
              <a:gd name="T52" fmla="*/ 58 w 171"/>
              <a:gd name="T5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137">
                <a:moveTo>
                  <a:pt x="144" y="69"/>
                </a:moveTo>
                <a:cubicBezTo>
                  <a:pt x="135" y="69"/>
                  <a:pt x="133" y="76"/>
                  <a:pt x="133" y="79"/>
                </a:cubicBezTo>
                <a:cubicBezTo>
                  <a:pt x="128" y="101"/>
                  <a:pt x="109" y="117"/>
                  <a:pt x="86" y="117"/>
                </a:cubicBezTo>
                <a:cubicBezTo>
                  <a:pt x="72" y="117"/>
                  <a:pt x="60" y="111"/>
                  <a:pt x="52" y="103"/>
                </a:cubicBezTo>
                <a:cubicBezTo>
                  <a:pt x="48" y="99"/>
                  <a:pt x="41" y="99"/>
                  <a:pt x="37" y="103"/>
                </a:cubicBezTo>
                <a:cubicBezTo>
                  <a:pt x="33" y="107"/>
                  <a:pt x="33" y="113"/>
                  <a:pt x="37" y="117"/>
                </a:cubicBezTo>
                <a:cubicBezTo>
                  <a:pt x="50" y="130"/>
                  <a:pt x="67" y="137"/>
                  <a:pt x="86" y="137"/>
                </a:cubicBezTo>
                <a:cubicBezTo>
                  <a:pt x="116" y="137"/>
                  <a:pt x="142" y="117"/>
                  <a:pt x="151" y="89"/>
                </a:cubicBezTo>
                <a:cubicBezTo>
                  <a:pt x="171" y="89"/>
                  <a:pt x="171" y="89"/>
                  <a:pt x="171" y="89"/>
                </a:cubicBezTo>
                <a:cubicBezTo>
                  <a:pt x="171" y="69"/>
                  <a:pt x="171" y="69"/>
                  <a:pt x="171" y="69"/>
                </a:cubicBezTo>
                <a:cubicBezTo>
                  <a:pt x="144" y="69"/>
                  <a:pt x="144" y="69"/>
                  <a:pt x="144" y="69"/>
                </a:cubicBezTo>
                <a:close/>
                <a:moveTo>
                  <a:pt x="39" y="58"/>
                </a:moveTo>
                <a:cubicBezTo>
                  <a:pt x="43" y="37"/>
                  <a:pt x="63" y="21"/>
                  <a:pt x="86" y="21"/>
                </a:cubicBezTo>
                <a:cubicBezTo>
                  <a:pt x="99" y="21"/>
                  <a:pt x="111" y="26"/>
                  <a:pt x="120" y="35"/>
                </a:cubicBezTo>
                <a:cubicBezTo>
                  <a:pt x="124" y="39"/>
                  <a:pt x="130" y="39"/>
                  <a:pt x="134" y="35"/>
                </a:cubicBezTo>
                <a:cubicBezTo>
                  <a:pt x="138" y="31"/>
                  <a:pt x="138" y="24"/>
                  <a:pt x="134" y="20"/>
                </a:cubicBezTo>
                <a:cubicBezTo>
                  <a:pt x="122" y="8"/>
                  <a:pt x="105" y="0"/>
                  <a:pt x="86" y="0"/>
                </a:cubicBezTo>
                <a:cubicBezTo>
                  <a:pt x="55" y="0"/>
                  <a:pt x="29" y="20"/>
                  <a:pt x="20" y="48"/>
                </a:cubicBezTo>
                <a:cubicBezTo>
                  <a:pt x="0" y="48"/>
                  <a:pt x="0" y="48"/>
                  <a:pt x="0" y="48"/>
                </a:cubicBezTo>
                <a:cubicBezTo>
                  <a:pt x="0" y="69"/>
                  <a:pt x="0" y="69"/>
                  <a:pt x="0" y="69"/>
                </a:cubicBezTo>
                <a:cubicBezTo>
                  <a:pt x="27" y="69"/>
                  <a:pt x="27" y="69"/>
                  <a:pt x="27" y="69"/>
                </a:cubicBezTo>
                <a:cubicBezTo>
                  <a:pt x="36" y="69"/>
                  <a:pt x="38" y="62"/>
                  <a:pt x="39" y="58"/>
                </a:cubicBezTo>
                <a:close/>
                <a:moveTo>
                  <a:pt x="58" y="69"/>
                </a:moveTo>
                <a:cubicBezTo>
                  <a:pt x="58" y="84"/>
                  <a:pt x="71" y="96"/>
                  <a:pt x="86" y="96"/>
                </a:cubicBezTo>
                <a:cubicBezTo>
                  <a:pt x="101" y="96"/>
                  <a:pt x="113" y="84"/>
                  <a:pt x="113" y="69"/>
                </a:cubicBezTo>
                <a:cubicBezTo>
                  <a:pt x="113" y="54"/>
                  <a:pt x="101" y="41"/>
                  <a:pt x="86" y="41"/>
                </a:cubicBezTo>
                <a:cubicBezTo>
                  <a:pt x="71" y="41"/>
                  <a:pt x="58" y="54"/>
                  <a:pt x="58" y="69"/>
                </a:cubicBezTo>
                <a:close/>
              </a:path>
            </a:pathLst>
          </a:custGeom>
          <a:solidFill>
            <a:schemeClr val="bg1"/>
          </a:solidFill>
          <a:ln>
            <a:noFill/>
          </a:ln>
        </p:spPr>
        <p:txBody>
          <a:bodyPr vert="horz" wrap="square" lIns="84637" tIns="42318" rIns="84637" bIns="42318" numCol="1" anchor="t" anchorCtr="0" compatLnSpc="1"/>
          <a:lstStyle/>
          <a:p>
            <a:endParaRPr lang="en-US" sz="1665">
              <a:cs typeface="+mn-ea"/>
              <a:sym typeface="+mn-lt"/>
            </a:endParaRPr>
          </a:p>
        </p:txBody>
      </p:sp>
      <p:grpSp>
        <p:nvGrpSpPr>
          <p:cNvPr id="97" name="Group 10"/>
          <p:cNvGrpSpPr/>
          <p:nvPr/>
        </p:nvGrpSpPr>
        <p:grpSpPr>
          <a:xfrm>
            <a:off x="4212617" y="2563864"/>
            <a:ext cx="288526" cy="288526"/>
            <a:chOff x="6509073" y="3109154"/>
            <a:chExt cx="209550" cy="209550"/>
          </a:xfrm>
        </p:grpSpPr>
        <p:sp>
          <p:nvSpPr>
            <p:cNvPr id="112" name="Oval 25"/>
            <p:cNvSpPr/>
            <p:nvPr/>
          </p:nvSpPr>
          <p:spPr bwMode="auto">
            <a:xfrm>
              <a:off x="6509073" y="3109154"/>
              <a:ext cx="209550" cy="209550"/>
            </a:xfrm>
            <a:prstGeom prst="ellipse">
              <a:avLst/>
            </a:prstGeom>
            <a:solidFill>
              <a:srgbClr val="C00000"/>
            </a:solidFill>
            <a:ln>
              <a:noFill/>
            </a:ln>
            <a:extLst>
              <a:ext uri="{91240B29-F687-4F45-9708-019B960494DF}">
                <a14:hiddenLine xmlns:a14="http://schemas.microsoft.com/office/drawing/2010/main" w="50800">
                  <a:solidFill>
                    <a:srgbClr val="FFFFFF"/>
                  </a:solidFill>
                  <a:miter lim="800000"/>
                  <a:headEnd type="none" w="med" len="med"/>
                  <a:tailEnd type="none" w="med" len="med"/>
                </a14:hiddenLine>
              </a:ext>
            </a:extLst>
          </p:spPr>
          <p:txBody>
            <a:bodyPr lIns="0" tIns="0" rIns="0" bIns="0"/>
            <a:lstStyle/>
            <a:p>
              <a:endParaRPr lang="en-US" sz="1665">
                <a:cs typeface="+mn-ea"/>
                <a:sym typeface="+mn-lt"/>
              </a:endParaRPr>
            </a:p>
          </p:txBody>
        </p:sp>
        <p:sp>
          <p:nvSpPr>
            <p:cNvPr id="113" name="Freeform 9"/>
            <p:cNvSpPr>
              <a:spLocks noEditPoints="1"/>
            </p:cNvSpPr>
            <p:nvPr/>
          </p:nvSpPr>
          <p:spPr bwMode="auto">
            <a:xfrm>
              <a:off x="6541546" y="3155944"/>
              <a:ext cx="144605" cy="115970"/>
            </a:xfrm>
            <a:custGeom>
              <a:avLst/>
              <a:gdLst>
                <a:gd name="T0" fmla="*/ 144 w 171"/>
                <a:gd name="T1" fmla="*/ 69 h 137"/>
                <a:gd name="T2" fmla="*/ 133 w 171"/>
                <a:gd name="T3" fmla="*/ 79 h 137"/>
                <a:gd name="T4" fmla="*/ 86 w 171"/>
                <a:gd name="T5" fmla="*/ 117 h 137"/>
                <a:gd name="T6" fmla="*/ 52 w 171"/>
                <a:gd name="T7" fmla="*/ 103 h 137"/>
                <a:gd name="T8" fmla="*/ 37 w 171"/>
                <a:gd name="T9" fmla="*/ 103 h 137"/>
                <a:gd name="T10" fmla="*/ 37 w 171"/>
                <a:gd name="T11" fmla="*/ 117 h 137"/>
                <a:gd name="T12" fmla="*/ 86 w 171"/>
                <a:gd name="T13" fmla="*/ 137 h 137"/>
                <a:gd name="T14" fmla="*/ 151 w 171"/>
                <a:gd name="T15" fmla="*/ 89 h 137"/>
                <a:gd name="T16" fmla="*/ 171 w 171"/>
                <a:gd name="T17" fmla="*/ 89 h 137"/>
                <a:gd name="T18" fmla="*/ 171 w 171"/>
                <a:gd name="T19" fmla="*/ 69 h 137"/>
                <a:gd name="T20" fmla="*/ 144 w 171"/>
                <a:gd name="T21" fmla="*/ 69 h 137"/>
                <a:gd name="T22" fmla="*/ 39 w 171"/>
                <a:gd name="T23" fmla="*/ 58 h 137"/>
                <a:gd name="T24" fmla="*/ 86 w 171"/>
                <a:gd name="T25" fmla="*/ 21 h 137"/>
                <a:gd name="T26" fmla="*/ 120 w 171"/>
                <a:gd name="T27" fmla="*/ 35 h 137"/>
                <a:gd name="T28" fmla="*/ 134 w 171"/>
                <a:gd name="T29" fmla="*/ 35 h 137"/>
                <a:gd name="T30" fmla="*/ 134 w 171"/>
                <a:gd name="T31" fmla="*/ 20 h 137"/>
                <a:gd name="T32" fmla="*/ 86 w 171"/>
                <a:gd name="T33" fmla="*/ 0 h 137"/>
                <a:gd name="T34" fmla="*/ 20 w 171"/>
                <a:gd name="T35" fmla="*/ 48 h 137"/>
                <a:gd name="T36" fmla="*/ 0 w 171"/>
                <a:gd name="T37" fmla="*/ 48 h 137"/>
                <a:gd name="T38" fmla="*/ 0 w 171"/>
                <a:gd name="T39" fmla="*/ 69 h 137"/>
                <a:gd name="T40" fmla="*/ 27 w 171"/>
                <a:gd name="T41" fmla="*/ 69 h 137"/>
                <a:gd name="T42" fmla="*/ 39 w 171"/>
                <a:gd name="T43" fmla="*/ 58 h 137"/>
                <a:gd name="T44" fmla="*/ 58 w 171"/>
                <a:gd name="T45" fmla="*/ 69 h 137"/>
                <a:gd name="T46" fmla="*/ 86 w 171"/>
                <a:gd name="T47" fmla="*/ 96 h 137"/>
                <a:gd name="T48" fmla="*/ 113 w 171"/>
                <a:gd name="T49" fmla="*/ 69 h 137"/>
                <a:gd name="T50" fmla="*/ 86 w 171"/>
                <a:gd name="T51" fmla="*/ 41 h 137"/>
                <a:gd name="T52" fmla="*/ 58 w 171"/>
                <a:gd name="T5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137">
                  <a:moveTo>
                    <a:pt x="144" y="69"/>
                  </a:moveTo>
                  <a:cubicBezTo>
                    <a:pt x="135" y="69"/>
                    <a:pt x="133" y="76"/>
                    <a:pt x="133" y="79"/>
                  </a:cubicBezTo>
                  <a:cubicBezTo>
                    <a:pt x="128" y="101"/>
                    <a:pt x="109" y="117"/>
                    <a:pt x="86" y="117"/>
                  </a:cubicBezTo>
                  <a:cubicBezTo>
                    <a:pt x="72" y="117"/>
                    <a:pt x="60" y="111"/>
                    <a:pt x="52" y="103"/>
                  </a:cubicBezTo>
                  <a:cubicBezTo>
                    <a:pt x="48" y="99"/>
                    <a:pt x="41" y="99"/>
                    <a:pt x="37" y="103"/>
                  </a:cubicBezTo>
                  <a:cubicBezTo>
                    <a:pt x="33" y="107"/>
                    <a:pt x="33" y="113"/>
                    <a:pt x="37" y="117"/>
                  </a:cubicBezTo>
                  <a:cubicBezTo>
                    <a:pt x="50" y="130"/>
                    <a:pt x="67" y="137"/>
                    <a:pt x="86" y="137"/>
                  </a:cubicBezTo>
                  <a:cubicBezTo>
                    <a:pt x="116" y="137"/>
                    <a:pt x="142" y="117"/>
                    <a:pt x="151" y="89"/>
                  </a:cubicBezTo>
                  <a:cubicBezTo>
                    <a:pt x="171" y="89"/>
                    <a:pt x="171" y="89"/>
                    <a:pt x="171" y="89"/>
                  </a:cubicBezTo>
                  <a:cubicBezTo>
                    <a:pt x="171" y="69"/>
                    <a:pt x="171" y="69"/>
                    <a:pt x="171" y="69"/>
                  </a:cubicBezTo>
                  <a:cubicBezTo>
                    <a:pt x="144" y="69"/>
                    <a:pt x="144" y="69"/>
                    <a:pt x="144" y="69"/>
                  </a:cubicBezTo>
                  <a:close/>
                  <a:moveTo>
                    <a:pt x="39" y="58"/>
                  </a:moveTo>
                  <a:cubicBezTo>
                    <a:pt x="43" y="37"/>
                    <a:pt x="63" y="21"/>
                    <a:pt x="86" y="21"/>
                  </a:cubicBezTo>
                  <a:cubicBezTo>
                    <a:pt x="99" y="21"/>
                    <a:pt x="111" y="26"/>
                    <a:pt x="120" y="35"/>
                  </a:cubicBezTo>
                  <a:cubicBezTo>
                    <a:pt x="124" y="39"/>
                    <a:pt x="130" y="39"/>
                    <a:pt x="134" y="35"/>
                  </a:cubicBezTo>
                  <a:cubicBezTo>
                    <a:pt x="138" y="31"/>
                    <a:pt x="138" y="24"/>
                    <a:pt x="134" y="20"/>
                  </a:cubicBezTo>
                  <a:cubicBezTo>
                    <a:pt x="122" y="8"/>
                    <a:pt x="105" y="0"/>
                    <a:pt x="86" y="0"/>
                  </a:cubicBezTo>
                  <a:cubicBezTo>
                    <a:pt x="55" y="0"/>
                    <a:pt x="29" y="20"/>
                    <a:pt x="20" y="48"/>
                  </a:cubicBezTo>
                  <a:cubicBezTo>
                    <a:pt x="0" y="48"/>
                    <a:pt x="0" y="48"/>
                    <a:pt x="0" y="48"/>
                  </a:cubicBezTo>
                  <a:cubicBezTo>
                    <a:pt x="0" y="69"/>
                    <a:pt x="0" y="69"/>
                    <a:pt x="0" y="69"/>
                  </a:cubicBezTo>
                  <a:cubicBezTo>
                    <a:pt x="27" y="69"/>
                    <a:pt x="27" y="69"/>
                    <a:pt x="27" y="69"/>
                  </a:cubicBezTo>
                  <a:cubicBezTo>
                    <a:pt x="36" y="69"/>
                    <a:pt x="38" y="62"/>
                    <a:pt x="39" y="58"/>
                  </a:cubicBezTo>
                  <a:close/>
                  <a:moveTo>
                    <a:pt x="58" y="69"/>
                  </a:moveTo>
                  <a:cubicBezTo>
                    <a:pt x="58" y="84"/>
                    <a:pt x="71" y="96"/>
                    <a:pt x="86" y="96"/>
                  </a:cubicBezTo>
                  <a:cubicBezTo>
                    <a:pt x="101" y="96"/>
                    <a:pt x="113" y="84"/>
                    <a:pt x="113" y="69"/>
                  </a:cubicBezTo>
                  <a:cubicBezTo>
                    <a:pt x="113" y="54"/>
                    <a:pt x="101" y="41"/>
                    <a:pt x="86" y="41"/>
                  </a:cubicBezTo>
                  <a:cubicBezTo>
                    <a:pt x="71" y="41"/>
                    <a:pt x="58" y="54"/>
                    <a:pt x="58" y="69"/>
                  </a:cubicBezTo>
                  <a:close/>
                </a:path>
              </a:pathLst>
            </a:custGeom>
            <a:solidFill>
              <a:schemeClr val="bg1"/>
            </a:solidFill>
            <a:ln>
              <a:noFill/>
            </a:ln>
          </p:spPr>
          <p:txBody>
            <a:bodyPr vert="horz" wrap="square" lIns="84637" tIns="42318" rIns="84637" bIns="42318" numCol="1" anchor="t" anchorCtr="0" compatLnSpc="1"/>
            <a:lstStyle/>
            <a:p>
              <a:endParaRPr lang="en-US" sz="1665">
                <a:cs typeface="+mn-ea"/>
                <a:sym typeface="+mn-lt"/>
              </a:endParaRPr>
            </a:p>
          </p:txBody>
        </p:sp>
      </p:grpSp>
      <p:sp>
        <p:nvSpPr>
          <p:cNvPr id="131" name="Rectangle 4_1"/>
          <p:cNvSpPr/>
          <p:nvPr/>
        </p:nvSpPr>
        <p:spPr>
          <a:xfrm>
            <a:off x="210062" y="180853"/>
            <a:ext cx="2743059" cy="348685"/>
          </a:xfrm>
          <a:prstGeom prst="rect">
            <a:avLst/>
          </a:prstGeom>
        </p:spPr>
        <p:txBody>
          <a:bodyPr wrap="none">
            <a:spAutoFit/>
          </a:bodyPr>
          <a:lstStyle/>
          <a:p>
            <a:r>
              <a:rPr lang="zh-CN" altLang="en-US" sz="1665" b="1" dirty="0">
                <a:solidFill>
                  <a:schemeClr val="bg1"/>
                </a:solidFill>
                <a:latin typeface="微软雅黑" panose="020B0503020204020204" pitchFamily="34" charset="-122"/>
                <a:ea typeface="微软雅黑" panose="020B0503020204020204" pitchFamily="34" charset="-122"/>
              </a:rPr>
              <a:t>国际旅游城市智慧运用案例</a:t>
            </a:r>
            <a:endParaRPr lang="zh-CN" altLang="en-US" sz="1665"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267109" y="1043799"/>
            <a:ext cx="1706557" cy="1189418"/>
          </a:xfrm>
          <a:prstGeom prst="rect">
            <a:avLst/>
          </a:prstGeom>
        </p:spPr>
      </p:pic>
      <p:pic>
        <p:nvPicPr>
          <p:cNvPr id="4" name="图片 3"/>
          <p:cNvPicPr>
            <a:picLocks noChangeAspect="1"/>
          </p:cNvPicPr>
          <p:nvPr/>
        </p:nvPicPr>
        <p:blipFill>
          <a:blip r:embed="rId3"/>
          <a:stretch>
            <a:fillRect/>
          </a:stretch>
        </p:blipFill>
        <p:spPr>
          <a:xfrm>
            <a:off x="7392039" y="3362129"/>
            <a:ext cx="1431672" cy="1459073"/>
          </a:xfrm>
          <a:prstGeom prst="rect">
            <a:avLst/>
          </a:prstGeom>
        </p:spPr>
      </p:pic>
      <p:grpSp>
        <p:nvGrpSpPr>
          <p:cNvPr id="6" name="组合 5"/>
          <p:cNvGrpSpPr/>
          <p:nvPr/>
        </p:nvGrpSpPr>
        <p:grpSpPr>
          <a:xfrm>
            <a:off x="3698446" y="1379904"/>
            <a:ext cx="787254" cy="787254"/>
            <a:chOff x="5294221" y="1987765"/>
            <a:chExt cx="1134046" cy="1134046"/>
          </a:xfrm>
        </p:grpSpPr>
        <p:sp>
          <p:nvSpPr>
            <p:cNvPr id="5" name="椭圆 4"/>
            <p:cNvSpPr/>
            <p:nvPr/>
          </p:nvSpPr>
          <p:spPr>
            <a:xfrm>
              <a:off x="5294221" y="1987765"/>
              <a:ext cx="1134046" cy="1134046"/>
            </a:xfrm>
            <a:prstGeom prst="ellipse">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dirty="0"/>
            </a:p>
          </p:txBody>
        </p:sp>
        <p:sp>
          <p:nvSpPr>
            <p:cNvPr id="63" name="Rectangle 21"/>
            <p:cNvSpPr/>
            <p:nvPr/>
          </p:nvSpPr>
          <p:spPr bwMode="auto">
            <a:xfrm>
              <a:off x="5316441" y="2269711"/>
              <a:ext cx="1033907" cy="766684"/>
            </a:xfrm>
            <a:prstGeom prst="rect">
              <a:avLst/>
            </a:prstGeom>
            <a:noFill/>
            <a:ln>
              <a:noFill/>
            </a:ln>
          </p:spPr>
          <p:txBody>
            <a:bodyPr lIns="0" tIns="0" rIns="0" bIns="0" anchor="t"/>
            <a:lstStyle/>
            <a:p>
              <a:pPr algn="ctr"/>
              <a:r>
                <a:rPr lang="zh-CN" altLang="en-US" sz="2500" b="1" dirty="0">
                  <a:solidFill>
                    <a:srgbClr val="FF0000"/>
                  </a:solidFill>
                  <a:latin typeface="黑体" panose="02010609060101010101" charset="-122"/>
                  <a:ea typeface="黑体" panose="02010609060101010101" charset="-122"/>
                  <a:cs typeface="+mn-ea"/>
                  <a:sym typeface="+mn-lt"/>
                </a:rPr>
                <a:t>伦敦</a:t>
              </a:r>
              <a:endParaRPr lang="en-US" altLang="zh-CN" sz="2500" b="1" dirty="0">
                <a:solidFill>
                  <a:srgbClr val="FF0000"/>
                </a:solidFill>
                <a:latin typeface="黑体" panose="02010609060101010101" charset="-122"/>
                <a:ea typeface="黑体" panose="02010609060101010101" charset="-122"/>
                <a:cs typeface="+mn-ea"/>
                <a:sym typeface="+mn-lt"/>
              </a:endParaRPr>
            </a:p>
          </p:txBody>
        </p:sp>
      </p:grpSp>
      <p:grpSp>
        <p:nvGrpSpPr>
          <p:cNvPr id="67" name="组合 66"/>
          <p:cNvGrpSpPr/>
          <p:nvPr/>
        </p:nvGrpSpPr>
        <p:grpSpPr>
          <a:xfrm>
            <a:off x="7751057" y="3729210"/>
            <a:ext cx="787254" cy="787254"/>
            <a:chOff x="5294221" y="1987765"/>
            <a:chExt cx="1134046" cy="1134046"/>
          </a:xfrm>
        </p:grpSpPr>
        <p:sp>
          <p:nvSpPr>
            <p:cNvPr id="68" name="椭圆 67"/>
            <p:cNvSpPr/>
            <p:nvPr/>
          </p:nvSpPr>
          <p:spPr>
            <a:xfrm>
              <a:off x="5294221" y="1987765"/>
              <a:ext cx="1134046" cy="1134046"/>
            </a:xfrm>
            <a:prstGeom prst="ellipse">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dirty="0"/>
            </a:p>
          </p:txBody>
        </p:sp>
        <p:sp>
          <p:nvSpPr>
            <p:cNvPr id="69" name="Rectangle 21"/>
            <p:cNvSpPr/>
            <p:nvPr/>
          </p:nvSpPr>
          <p:spPr bwMode="auto">
            <a:xfrm>
              <a:off x="5316441" y="2269711"/>
              <a:ext cx="1033907" cy="766684"/>
            </a:xfrm>
            <a:prstGeom prst="rect">
              <a:avLst/>
            </a:prstGeom>
            <a:noFill/>
            <a:ln>
              <a:noFill/>
            </a:ln>
          </p:spPr>
          <p:txBody>
            <a:bodyPr lIns="0" tIns="0" rIns="0" bIns="0" anchor="t"/>
            <a:lstStyle/>
            <a:p>
              <a:pPr algn="ctr"/>
              <a:r>
                <a:rPr lang="zh-CN" altLang="en-US" sz="1665" b="1" dirty="0">
                  <a:solidFill>
                    <a:srgbClr val="FF0000"/>
                  </a:solidFill>
                  <a:latin typeface="黑体" panose="02010609060101010101" charset="-122"/>
                  <a:ea typeface="黑体" panose="02010609060101010101" charset="-122"/>
                  <a:cs typeface="+mn-ea"/>
                  <a:sym typeface="+mn-lt"/>
                </a:rPr>
                <a:t>新加坡</a:t>
              </a:r>
              <a:endParaRPr lang="en-US" altLang="zh-CN" sz="1665" b="1" dirty="0">
                <a:solidFill>
                  <a:srgbClr val="FF0000"/>
                </a:solidFill>
                <a:latin typeface="黑体" panose="02010609060101010101" charset="-122"/>
                <a:ea typeface="黑体" panose="02010609060101010101" charset="-122"/>
                <a:cs typeface="+mn-ea"/>
                <a:sym typeface="+mn-lt"/>
              </a:endParaRPr>
            </a:p>
          </p:txBody>
        </p:sp>
      </p:grpSp>
      <p:grpSp>
        <p:nvGrpSpPr>
          <p:cNvPr id="133" name="Group 36"/>
          <p:cNvGrpSpPr/>
          <p:nvPr/>
        </p:nvGrpSpPr>
        <p:grpSpPr bwMode="auto">
          <a:xfrm>
            <a:off x="3360969" y="2359128"/>
            <a:ext cx="275412" cy="275412"/>
            <a:chOff x="0" y="0"/>
            <a:chExt cx="336" cy="336"/>
          </a:xfrm>
        </p:grpSpPr>
        <p:sp>
          <p:nvSpPr>
            <p:cNvPr id="134" name="Oval 37"/>
            <p:cNvSpPr/>
            <p:nvPr/>
          </p:nvSpPr>
          <p:spPr bwMode="auto">
            <a:xfrm>
              <a:off x="145" y="145"/>
              <a:ext cx="49" cy="49"/>
            </a:xfrm>
            <a:prstGeom prst="ellipse">
              <a:avLst/>
            </a:prstGeom>
            <a:solidFill>
              <a:srgbClr val="C00000"/>
            </a:solidFill>
            <a:ln w="25400" cap="flat">
              <a:solidFill>
                <a:srgbClr val="FDD108"/>
              </a:solidFill>
              <a:prstDash val="solid"/>
              <a:miter lim="800000"/>
              <a:headEnd type="none" w="med" len="med"/>
              <a:tailEnd type="none" w="med" len="med"/>
            </a:ln>
          </p:spPr>
          <p:txBody>
            <a:bodyPr lIns="0" tIns="0" rIns="0" bIns="0"/>
            <a:lstStyle/>
            <a:p>
              <a:endParaRPr lang="en-US" sz="1665">
                <a:cs typeface="+mn-ea"/>
                <a:sym typeface="+mn-lt"/>
              </a:endParaRPr>
            </a:p>
          </p:txBody>
        </p:sp>
        <p:sp>
          <p:nvSpPr>
            <p:cNvPr id="135" name="Oval 38"/>
            <p:cNvSpPr/>
            <p:nvPr/>
          </p:nvSpPr>
          <p:spPr bwMode="auto">
            <a:xfrm>
              <a:off x="0" y="0"/>
              <a:ext cx="336" cy="336"/>
            </a:xfrm>
            <a:prstGeom prst="ellipse">
              <a:avLst/>
            </a:prstGeom>
            <a:noFill/>
            <a:ln w="25400" cap="flat">
              <a:solidFill>
                <a:srgbClr val="9A9A9A"/>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665">
                <a:cs typeface="+mn-ea"/>
                <a:sym typeface="+mn-lt"/>
              </a:endParaRPr>
            </a:p>
          </p:txBody>
        </p:sp>
      </p:grpSp>
      <p:grpSp>
        <p:nvGrpSpPr>
          <p:cNvPr id="136" name="Group 10"/>
          <p:cNvGrpSpPr/>
          <p:nvPr/>
        </p:nvGrpSpPr>
        <p:grpSpPr>
          <a:xfrm>
            <a:off x="1881875" y="3038655"/>
            <a:ext cx="288526" cy="288526"/>
            <a:chOff x="6509073" y="3109154"/>
            <a:chExt cx="209550" cy="209550"/>
          </a:xfrm>
        </p:grpSpPr>
        <p:sp>
          <p:nvSpPr>
            <p:cNvPr id="137" name="Oval 25"/>
            <p:cNvSpPr/>
            <p:nvPr/>
          </p:nvSpPr>
          <p:spPr bwMode="auto">
            <a:xfrm>
              <a:off x="6509073" y="3109154"/>
              <a:ext cx="209550" cy="209550"/>
            </a:xfrm>
            <a:prstGeom prst="ellipse">
              <a:avLst/>
            </a:prstGeom>
            <a:solidFill>
              <a:srgbClr val="C00000"/>
            </a:solidFill>
            <a:ln>
              <a:noFill/>
            </a:ln>
            <a:extLst>
              <a:ext uri="{91240B29-F687-4F45-9708-019B960494DF}">
                <a14:hiddenLine xmlns:a14="http://schemas.microsoft.com/office/drawing/2010/main" w="50800">
                  <a:solidFill>
                    <a:srgbClr val="FFFFFF"/>
                  </a:solidFill>
                  <a:miter lim="800000"/>
                  <a:headEnd type="none" w="med" len="med"/>
                  <a:tailEnd type="none" w="med" len="med"/>
                </a14:hiddenLine>
              </a:ext>
            </a:extLst>
          </p:spPr>
          <p:txBody>
            <a:bodyPr lIns="0" tIns="0" rIns="0" bIns="0"/>
            <a:lstStyle/>
            <a:p>
              <a:endParaRPr lang="en-US" sz="1665">
                <a:cs typeface="+mn-ea"/>
                <a:sym typeface="+mn-lt"/>
              </a:endParaRPr>
            </a:p>
          </p:txBody>
        </p:sp>
        <p:sp>
          <p:nvSpPr>
            <p:cNvPr id="138" name="Freeform 9"/>
            <p:cNvSpPr>
              <a:spLocks noEditPoints="1"/>
            </p:cNvSpPr>
            <p:nvPr/>
          </p:nvSpPr>
          <p:spPr bwMode="auto">
            <a:xfrm>
              <a:off x="6541546" y="3155944"/>
              <a:ext cx="144605" cy="115970"/>
            </a:xfrm>
            <a:custGeom>
              <a:avLst/>
              <a:gdLst>
                <a:gd name="T0" fmla="*/ 144 w 171"/>
                <a:gd name="T1" fmla="*/ 69 h 137"/>
                <a:gd name="T2" fmla="*/ 133 w 171"/>
                <a:gd name="T3" fmla="*/ 79 h 137"/>
                <a:gd name="T4" fmla="*/ 86 w 171"/>
                <a:gd name="T5" fmla="*/ 117 h 137"/>
                <a:gd name="T6" fmla="*/ 52 w 171"/>
                <a:gd name="T7" fmla="*/ 103 h 137"/>
                <a:gd name="T8" fmla="*/ 37 w 171"/>
                <a:gd name="T9" fmla="*/ 103 h 137"/>
                <a:gd name="T10" fmla="*/ 37 w 171"/>
                <a:gd name="T11" fmla="*/ 117 h 137"/>
                <a:gd name="T12" fmla="*/ 86 w 171"/>
                <a:gd name="T13" fmla="*/ 137 h 137"/>
                <a:gd name="T14" fmla="*/ 151 w 171"/>
                <a:gd name="T15" fmla="*/ 89 h 137"/>
                <a:gd name="T16" fmla="*/ 171 w 171"/>
                <a:gd name="T17" fmla="*/ 89 h 137"/>
                <a:gd name="T18" fmla="*/ 171 w 171"/>
                <a:gd name="T19" fmla="*/ 69 h 137"/>
                <a:gd name="T20" fmla="*/ 144 w 171"/>
                <a:gd name="T21" fmla="*/ 69 h 137"/>
                <a:gd name="T22" fmla="*/ 39 w 171"/>
                <a:gd name="T23" fmla="*/ 58 h 137"/>
                <a:gd name="T24" fmla="*/ 86 w 171"/>
                <a:gd name="T25" fmla="*/ 21 h 137"/>
                <a:gd name="T26" fmla="*/ 120 w 171"/>
                <a:gd name="T27" fmla="*/ 35 h 137"/>
                <a:gd name="T28" fmla="*/ 134 w 171"/>
                <a:gd name="T29" fmla="*/ 35 h 137"/>
                <a:gd name="T30" fmla="*/ 134 w 171"/>
                <a:gd name="T31" fmla="*/ 20 h 137"/>
                <a:gd name="T32" fmla="*/ 86 w 171"/>
                <a:gd name="T33" fmla="*/ 0 h 137"/>
                <a:gd name="T34" fmla="*/ 20 w 171"/>
                <a:gd name="T35" fmla="*/ 48 h 137"/>
                <a:gd name="T36" fmla="*/ 0 w 171"/>
                <a:gd name="T37" fmla="*/ 48 h 137"/>
                <a:gd name="T38" fmla="*/ 0 w 171"/>
                <a:gd name="T39" fmla="*/ 69 h 137"/>
                <a:gd name="T40" fmla="*/ 27 w 171"/>
                <a:gd name="T41" fmla="*/ 69 h 137"/>
                <a:gd name="T42" fmla="*/ 39 w 171"/>
                <a:gd name="T43" fmla="*/ 58 h 137"/>
                <a:gd name="T44" fmla="*/ 58 w 171"/>
                <a:gd name="T45" fmla="*/ 69 h 137"/>
                <a:gd name="T46" fmla="*/ 86 w 171"/>
                <a:gd name="T47" fmla="*/ 96 h 137"/>
                <a:gd name="T48" fmla="*/ 113 w 171"/>
                <a:gd name="T49" fmla="*/ 69 h 137"/>
                <a:gd name="T50" fmla="*/ 86 w 171"/>
                <a:gd name="T51" fmla="*/ 41 h 137"/>
                <a:gd name="T52" fmla="*/ 58 w 171"/>
                <a:gd name="T5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137">
                  <a:moveTo>
                    <a:pt x="144" y="69"/>
                  </a:moveTo>
                  <a:cubicBezTo>
                    <a:pt x="135" y="69"/>
                    <a:pt x="133" y="76"/>
                    <a:pt x="133" y="79"/>
                  </a:cubicBezTo>
                  <a:cubicBezTo>
                    <a:pt x="128" y="101"/>
                    <a:pt x="109" y="117"/>
                    <a:pt x="86" y="117"/>
                  </a:cubicBezTo>
                  <a:cubicBezTo>
                    <a:pt x="72" y="117"/>
                    <a:pt x="60" y="111"/>
                    <a:pt x="52" y="103"/>
                  </a:cubicBezTo>
                  <a:cubicBezTo>
                    <a:pt x="48" y="99"/>
                    <a:pt x="41" y="99"/>
                    <a:pt x="37" y="103"/>
                  </a:cubicBezTo>
                  <a:cubicBezTo>
                    <a:pt x="33" y="107"/>
                    <a:pt x="33" y="113"/>
                    <a:pt x="37" y="117"/>
                  </a:cubicBezTo>
                  <a:cubicBezTo>
                    <a:pt x="50" y="130"/>
                    <a:pt x="67" y="137"/>
                    <a:pt x="86" y="137"/>
                  </a:cubicBezTo>
                  <a:cubicBezTo>
                    <a:pt x="116" y="137"/>
                    <a:pt x="142" y="117"/>
                    <a:pt x="151" y="89"/>
                  </a:cubicBezTo>
                  <a:cubicBezTo>
                    <a:pt x="171" y="89"/>
                    <a:pt x="171" y="89"/>
                    <a:pt x="171" y="89"/>
                  </a:cubicBezTo>
                  <a:cubicBezTo>
                    <a:pt x="171" y="69"/>
                    <a:pt x="171" y="69"/>
                    <a:pt x="171" y="69"/>
                  </a:cubicBezTo>
                  <a:cubicBezTo>
                    <a:pt x="144" y="69"/>
                    <a:pt x="144" y="69"/>
                    <a:pt x="144" y="69"/>
                  </a:cubicBezTo>
                  <a:close/>
                  <a:moveTo>
                    <a:pt x="39" y="58"/>
                  </a:moveTo>
                  <a:cubicBezTo>
                    <a:pt x="43" y="37"/>
                    <a:pt x="63" y="21"/>
                    <a:pt x="86" y="21"/>
                  </a:cubicBezTo>
                  <a:cubicBezTo>
                    <a:pt x="99" y="21"/>
                    <a:pt x="111" y="26"/>
                    <a:pt x="120" y="35"/>
                  </a:cubicBezTo>
                  <a:cubicBezTo>
                    <a:pt x="124" y="39"/>
                    <a:pt x="130" y="39"/>
                    <a:pt x="134" y="35"/>
                  </a:cubicBezTo>
                  <a:cubicBezTo>
                    <a:pt x="138" y="31"/>
                    <a:pt x="138" y="24"/>
                    <a:pt x="134" y="20"/>
                  </a:cubicBezTo>
                  <a:cubicBezTo>
                    <a:pt x="122" y="8"/>
                    <a:pt x="105" y="0"/>
                    <a:pt x="86" y="0"/>
                  </a:cubicBezTo>
                  <a:cubicBezTo>
                    <a:pt x="55" y="0"/>
                    <a:pt x="29" y="20"/>
                    <a:pt x="20" y="48"/>
                  </a:cubicBezTo>
                  <a:cubicBezTo>
                    <a:pt x="0" y="48"/>
                    <a:pt x="0" y="48"/>
                    <a:pt x="0" y="48"/>
                  </a:cubicBezTo>
                  <a:cubicBezTo>
                    <a:pt x="0" y="69"/>
                    <a:pt x="0" y="69"/>
                    <a:pt x="0" y="69"/>
                  </a:cubicBezTo>
                  <a:cubicBezTo>
                    <a:pt x="27" y="69"/>
                    <a:pt x="27" y="69"/>
                    <a:pt x="27" y="69"/>
                  </a:cubicBezTo>
                  <a:cubicBezTo>
                    <a:pt x="36" y="69"/>
                    <a:pt x="38" y="62"/>
                    <a:pt x="39" y="58"/>
                  </a:cubicBezTo>
                  <a:close/>
                  <a:moveTo>
                    <a:pt x="58" y="69"/>
                  </a:moveTo>
                  <a:cubicBezTo>
                    <a:pt x="58" y="84"/>
                    <a:pt x="71" y="96"/>
                    <a:pt x="86" y="96"/>
                  </a:cubicBezTo>
                  <a:cubicBezTo>
                    <a:pt x="101" y="96"/>
                    <a:pt x="113" y="84"/>
                    <a:pt x="113" y="69"/>
                  </a:cubicBezTo>
                  <a:cubicBezTo>
                    <a:pt x="113" y="54"/>
                    <a:pt x="101" y="41"/>
                    <a:pt x="86" y="41"/>
                  </a:cubicBezTo>
                  <a:cubicBezTo>
                    <a:pt x="71" y="41"/>
                    <a:pt x="58" y="54"/>
                    <a:pt x="58" y="69"/>
                  </a:cubicBezTo>
                  <a:close/>
                </a:path>
              </a:pathLst>
            </a:custGeom>
            <a:solidFill>
              <a:schemeClr val="bg1"/>
            </a:solidFill>
            <a:ln>
              <a:noFill/>
            </a:ln>
          </p:spPr>
          <p:txBody>
            <a:bodyPr vert="horz" wrap="square" lIns="84637" tIns="42318" rIns="84637" bIns="42318" numCol="1" anchor="t" anchorCtr="0" compatLnSpc="1"/>
            <a:lstStyle/>
            <a:p>
              <a:endParaRPr lang="en-US" sz="1665">
                <a:cs typeface="+mn-ea"/>
                <a:sym typeface="+mn-lt"/>
              </a:endParaRPr>
            </a:p>
          </p:txBody>
        </p:sp>
      </p:grpSp>
      <p:grpSp>
        <p:nvGrpSpPr>
          <p:cNvPr id="143" name="Group 36"/>
          <p:cNvGrpSpPr/>
          <p:nvPr/>
        </p:nvGrpSpPr>
        <p:grpSpPr bwMode="auto">
          <a:xfrm>
            <a:off x="5754534" y="2940603"/>
            <a:ext cx="275412" cy="275412"/>
            <a:chOff x="0" y="0"/>
            <a:chExt cx="336" cy="336"/>
          </a:xfrm>
        </p:grpSpPr>
        <p:sp>
          <p:nvSpPr>
            <p:cNvPr id="144" name="Oval 37"/>
            <p:cNvSpPr/>
            <p:nvPr/>
          </p:nvSpPr>
          <p:spPr bwMode="auto">
            <a:xfrm>
              <a:off x="145" y="145"/>
              <a:ext cx="49" cy="49"/>
            </a:xfrm>
            <a:prstGeom prst="ellipse">
              <a:avLst/>
            </a:prstGeom>
            <a:solidFill>
              <a:srgbClr val="C00000"/>
            </a:solidFill>
            <a:ln w="25400" cap="flat">
              <a:solidFill>
                <a:srgbClr val="FDD108"/>
              </a:solidFill>
              <a:prstDash val="solid"/>
              <a:miter lim="800000"/>
              <a:headEnd type="none" w="med" len="med"/>
              <a:tailEnd type="none" w="med" len="med"/>
            </a:ln>
          </p:spPr>
          <p:txBody>
            <a:bodyPr lIns="0" tIns="0" rIns="0" bIns="0"/>
            <a:lstStyle/>
            <a:p>
              <a:endParaRPr lang="en-US" sz="1665">
                <a:cs typeface="+mn-ea"/>
                <a:sym typeface="+mn-lt"/>
              </a:endParaRPr>
            </a:p>
          </p:txBody>
        </p:sp>
        <p:sp>
          <p:nvSpPr>
            <p:cNvPr id="145" name="Oval 38"/>
            <p:cNvSpPr/>
            <p:nvPr/>
          </p:nvSpPr>
          <p:spPr bwMode="auto">
            <a:xfrm>
              <a:off x="0" y="0"/>
              <a:ext cx="336" cy="336"/>
            </a:xfrm>
            <a:prstGeom prst="ellipse">
              <a:avLst/>
            </a:prstGeom>
            <a:noFill/>
            <a:ln w="25400" cap="flat">
              <a:solidFill>
                <a:srgbClr val="9A9A9A"/>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665">
                <a:cs typeface="+mn-ea"/>
                <a:sym typeface="+mn-lt"/>
              </a:endParaRPr>
            </a:p>
          </p:txBody>
        </p:sp>
      </p:grpSp>
      <p:grpSp>
        <p:nvGrpSpPr>
          <p:cNvPr id="146" name="Group 36"/>
          <p:cNvGrpSpPr/>
          <p:nvPr/>
        </p:nvGrpSpPr>
        <p:grpSpPr bwMode="auto">
          <a:xfrm>
            <a:off x="4622207" y="2583956"/>
            <a:ext cx="275412" cy="275412"/>
            <a:chOff x="0" y="0"/>
            <a:chExt cx="336" cy="336"/>
          </a:xfrm>
        </p:grpSpPr>
        <p:sp>
          <p:nvSpPr>
            <p:cNvPr id="147" name="Oval 37"/>
            <p:cNvSpPr/>
            <p:nvPr/>
          </p:nvSpPr>
          <p:spPr bwMode="auto">
            <a:xfrm>
              <a:off x="145" y="145"/>
              <a:ext cx="49" cy="49"/>
            </a:xfrm>
            <a:prstGeom prst="ellipse">
              <a:avLst/>
            </a:prstGeom>
            <a:solidFill>
              <a:srgbClr val="C00000"/>
            </a:solidFill>
            <a:ln w="25400" cap="flat">
              <a:solidFill>
                <a:srgbClr val="FDD108"/>
              </a:solidFill>
              <a:prstDash val="solid"/>
              <a:miter lim="800000"/>
              <a:headEnd type="none" w="med" len="med"/>
              <a:tailEnd type="none" w="med" len="med"/>
            </a:ln>
          </p:spPr>
          <p:txBody>
            <a:bodyPr lIns="0" tIns="0" rIns="0" bIns="0"/>
            <a:lstStyle/>
            <a:p>
              <a:endParaRPr lang="en-US" sz="1665">
                <a:cs typeface="+mn-ea"/>
                <a:sym typeface="+mn-lt"/>
              </a:endParaRPr>
            </a:p>
          </p:txBody>
        </p:sp>
        <p:sp>
          <p:nvSpPr>
            <p:cNvPr id="148" name="Oval 38"/>
            <p:cNvSpPr/>
            <p:nvPr/>
          </p:nvSpPr>
          <p:spPr bwMode="auto">
            <a:xfrm>
              <a:off x="0" y="0"/>
              <a:ext cx="336" cy="336"/>
            </a:xfrm>
            <a:prstGeom prst="ellipse">
              <a:avLst/>
            </a:prstGeom>
            <a:noFill/>
            <a:ln w="25400" cap="flat">
              <a:solidFill>
                <a:srgbClr val="9A9A9A"/>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665">
                <a:cs typeface="+mn-ea"/>
                <a:sym typeface="+mn-lt"/>
              </a:endParaRPr>
            </a:p>
          </p:txBody>
        </p:sp>
      </p:grpSp>
      <p:pic>
        <p:nvPicPr>
          <p:cNvPr id="7" name="图片 6"/>
          <p:cNvPicPr>
            <a:picLocks noChangeAspect="1"/>
          </p:cNvPicPr>
          <p:nvPr/>
        </p:nvPicPr>
        <p:blipFill>
          <a:blip r:embed="rId4"/>
          <a:stretch>
            <a:fillRect/>
          </a:stretch>
        </p:blipFill>
        <p:spPr>
          <a:xfrm>
            <a:off x="5043613" y="816183"/>
            <a:ext cx="1570874" cy="888741"/>
          </a:xfrm>
          <a:prstGeom prst="rect">
            <a:avLst/>
          </a:prstGeom>
        </p:spPr>
      </p:pic>
      <p:grpSp>
        <p:nvGrpSpPr>
          <p:cNvPr id="149" name="组合 148"/>
          <p:cNvGrpSpPr/>
          <p:nvPr/>
        </p:nvGrpSpPr>
        <p:grpSpPr>
          <a:xfrm>
            <a:off x="5636319" y="857498"/>
            <a:ext cx="787254" cy="787254"/>
            <a:chOff x="5294221" y="1987765"/>
            <a:chExt cx="1134046" cy="1134046"/>
          </a:xfrm>
        </p:grpSpPr>
        <p:sp>
          <p:nvSpPr>
            <p:cNvPr id="150" name="椭圆 149"/>
            <p:cNvSpPr/>
            <p:nvPr/>
          </p:nvSpPr>
          <p:spPr>
            <a:xfrm>
              <a:off x="5294221" y="1987765"/>
              <a:ext cx="1134046" cy="1134046"/>
            </a:xfrm>
            <a:prstGeom prst="ellipse">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dirty="0"/>
            </a:p>
          </p:txBody>
        </p:sp>
        <p:sp>
          <p:nvSpPr>
            <p:cNvPr id="151" name="Rectangle 21"/>
            <p:cNvSpPr/>
            <p:nvPr/>
          </p:nvSpPr>
          <p:spPr bwMode="auto">
            <a:xfrm>
              <a:off x="5316441" y="2269711"/>
              <a:ext cx="1033907" cy="766684"/>
            </a:xfrm>
            <a:prstGeom prst="rect">
              <a:avLst/>
            </a:prstGeom>
            <a:noFill/>
            <a:ln>
              <a:noFill/>
            </a:ln>
          </p:spPr>
          <p:txBody>
            <a:bodyPr lIns="0" tIns="0" rIns="0" bIns="0" anchor="t"/>
            <a:lstStyle/>
            <a:p>
              <a:pPr algn="ctr"/>
              <a:r>
                <a:rPr lang="zh-CN" altLang="en-US" sz="2500" b="1" dirty="0">
                  <a:solidFill>
                    <a:srgbClr val="FF0000"/>
                  </a:solidFill>
                  <a:latin typeface="黑体" panose="02010609060101010101" charset="-122"/>
                  <a:ea typeface="黑体" panose="02010609060101010101" charset="-122"/>
                  <a:cs typeface="+mn-ea"/>
                  <a:sym typeface="+mn-lt"/>
                </a:rPr>
                <a:t>荷兰</a:t>
              </a:r>
              <a:endParaRPr lang="en-US" altLang="zh-CN" sz="2500" b="1" dirty="0">
                <a:solidFill>
                  <a:srgbClr val="FF0000"/>
                </a:solidFill>
                <a:latin typeface="黑体" panose="02010609060101010101" charset="-122"/>
                <a:ea typeface="黑体" panose="02010609060101010101" charset="-122"/>
                <a:cs typeface="+mn-ea"/>
                <a:sym typeface="+mn-lt"/>
              </a:endParaRPr>
            </a:p>
          </p:txBody>
        </p:sp>
      </p:grpSp>
      <p:pic>
        <p:nvPicPr>
          <p:cNvPr id="155" name="图片 154"/>
          <p:cNvPicPr>
            <a:picLocks noChangeAspect="1"/>
          </p:cNvPicPr>
          <p:nvPr/>
        </p:nvPicPr>
        <p:blipFill>
          <a:blip r:embed="rId5"/>
          <a:stretch>
            <a:fillRect/>
          </a:stretch>
        </p:blipFill>
        <p:spPr>
          <a:xfrm>
            <a:off x="1880508" y="849750"/>
            <a:ext cx="1256040" cy="1123360"/>
          </a:xfrm>
          <a:prstGeom prst="rect">
            <a:avLst/>
          </a:prstGeom>
        </p:spPr>
      </p:pic>
      <p:grpSp>
        <p:nvGrpSpPr>
          <p:cNvPr id="156" name="组合 155"/>
          <p:cNvGrpSpPr/>
          <p:nvPr/>
        </p:nvGrpSpPr>
        <p:grpSpPr>
          <a:xfrm>
            <a:off x="2114901" y="1100838"/>
            <a:ext cx="787254" cy="787254"/>
            <a:chOff x="5294221" y="1987765"/>
            <a:chExt cx="1134046" cy="1134046"/>
          </a:xfrm>
        </p:grpSpPr>
        <p:sp>
          <p:nvSpPr>
            <p:cNvPr id="157" name="椭圆 156"/>
            <p:cNvSpPr/>
            <p:nvPr/>
          </p:nvSpPr>
          <p:spPr>
            <a:xfrm>
              <a:off x="5294221" y="1987765"/>
              <a:ext cx="1134046" cy="1134046"/>
            </a:xfrm>
            <a:prstGeom prst="ellipse">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dirty="0"/>
            </a:p>
          </p:txBody>
        </p:sp>
        <p:sp>
          <p:nvSpPr>
            <p:cNvPr id="158" name="Rectangle 21"/>
            <p:cNvSpPr/>
            <p:nvPr/>
          </p:nvSpPr>
          <p:spPr bwMode="auto">
            <a:xfrm>
              <a:off x="5316441" y="2269711"/>
              <a:ext cx="1033907" cy="766684"/>
            </a:xfrm>
            <a:prstGeom prst="rect">
              <a:avLst/>
            </a:prstGeom>
            <a:noFill/>
            <a:ln>
              <a:noFill/>
            </a:ln>
          </p:spPr>
          <p:txBody>
            <a:bodyPr lIns="0" tIns="0" rIns="0" bIns="0" anchor="t"/>
            <a:lstStyle/>
            <a:p>
              <a:pPr algn="ctr"/>
              <a:r>
                <a:rPr lang="zh-CN" altLang="en-US" sz="2500" b="1" dirty="0">
                  <a:solidFill>
                    <a:srgbClr val="FF0000"/>
                  </a:solidFill>
                  <a:latin typeface="黑体" panose="02010609060101010101" charset="-122"/>
                  <a:ea typeface="黑体" panose="02010609060101010101" charset="-122"/>
                  <a:cs typeface="+mn-ea"/>
                  <a:sym typeface="+mn-lt"/>
                </a:rPr>
                <a:t>瑞典</a:t>
              </a:r>
              <a:endParaRPr lang="en-US" altLang="zh-CN" sz="2500" b="1" dirty="0">
                <a:solidFill>
                  <a:srgbClr val="FF0000"/>
                </a:solidFill>
                <a:latin typeface="黑体" panose="02010609060101010101" charset="-122"/>
                <a:ea typeface="黑体" panose="02010609060101010101" charset="-122"/>
                <a:cs typeface="+mn-ea"/>
                <a:sym typeface="+mn-lt"/>
              </a:endParaRPr>
            </a:p>
          </p:txBody>
        </p:sp>
      </p:grpSp>
      <p:pic>
        <p:nvPicPr>
          <p:cNvPr id="9" name="图片 8"/>
          <p:cNvPicPr>
            <a:picLocks noChangeAspect="1"/>
          </p:cNvPicPr>
          <p:nvPr/>
        </p:nvPicPr>
        <p:blipFill>
          <a:blip r:embed="rId6"/>
          <a:stretch>
            <a:fillRect/>
          </a:stretch>
        </p:blipFill>
        <p:spPr>
          <a:xfrm>
            <a:off x="428647" y="2000662"/>
            <a:ext cx="1396595" cy="1049573"/>
          </a:xfrm>
          <a:prstGeom prst="rect">
            <a:avLst/>
          </a:prstGeom>
        </p:spPr>
      </p:pic>
      <p:grpSp>
        <p:nvGrpSpPr>
          <p:cNvPr id="159" name="组合 158"/>
          <p:cNvGrpSpPr/>
          <p:nvPr/>
        </p:nvGrpSpPr>
        <p:grpSpPr>
          <a:xfrm>
            <a:off x="908442" y="2190329"/>
            <a:ext cx="787254" cy="787254"/>
            <a:chOff x="5294221" y="1987765"/>
            <a:chExt cx="1134046" cy="1134046"/>
          </a:xfrm>
        </p:grpSpPr>
        <p:sp>
          <p:nvSpPr>
            <p:cNvPr id="160" name="椭圆 159"/>
            <p:cNvSpPr/>
            <p:nvPr/>
          </p:nvSpPr>
          <p:spPr>
            <a:xfrm>
              <a:off x="5294221" y="1987765"/>
              <a:ext cx="1134046" cy="1134046"/>
            </a:xfrm>
            <a:prstGeom prst="ellipse">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dirty="0"/>
            </a:p>
          </p:txBody>
        </p:sp>
        <p:sp>
          <p:nvSpPr>
            <p:cNvPr id="161" name="Rectangle 21"/>
            <p:cNvSpPr/>
            <p:nvPr/>
          </p:nvSpPr>
          <p:spPr bwMode="auto">
            <a:xfrm>
              <a:off x="5316441" y="2269711"/>
              <a:ext cx="1033907" cy="766684"/>
            </a:xfrm>
            <a:prstGeom prst="rect">
              <a:avLst/>
            </a:prstGeom>
            <a:noFill/>
            <a:ln>
              <a:noFill/>
            </a:ln>
          </p:spPr>
          <p:txBody>
            <a:bodyPr lIns="0" tIns="0" rIns="0" bIns="0" anchor="t"/>
            <a:lstStyle/>
            <a:p>
              <a:pPr algn="ctr"/>
              <a:r>
                <a:rPr lang="zh-CN" altLang="en-US" sz="2500" b="1" dirty="0">
                  <a:solidFill>
                    <a:srgbClr val="FF0000"/>
                  </a:solidFill>
                  <a:latin typeface="黑体" panose="02010609060101010101" charset="-122"/>
                  <a:ea typeface="黑体" panose="02010609060101010101" charset="-122"/>
                  <a:cs typeface="+mn-ea"/>
                  <a:sym typeface="+mn-lt"/>
                </a:rPr>
                <a:t>纽约</a:t>
              </a:r>
              <a:endParaRPr lang="en-US" altLang="zh-CN" sz="2500" b="1" dirty="0">
                <a:solidFill>
                  <a:srgbClr val="FF0000"/>
                </a:solidFill>
                <a:latin typeface="黑体" panose="02010609060101010101" charset="-122"/>
                <a:ea typeface="黑体" panose="02010609060101010101" charset="-122"/>
                <a:cs typeface="+mn-ea"/>
                <a:sym typeface="+mn-lt"/>
              </a:endParaRPr>
            </a:p>
          </p:txBody>
        </p:sp>
      </p:grpSp>
      <p:pic>
        <p:nvPicPr>
          <p:cNvPr id="10" name="图片 9"/>
          <p:cNvPicPr>
            <a:picLocks noChangeAspect="1"/>
          </p:cNvPicPr>
          <p:nvPr/>
        </p:nvPicPr>
        <p:blipFill>
          <a:blip r:embed="rId7"/>
          <a:stretch>
            <a:fillRect/>
          </a:stretch>
        </p:blipFill>
        <p:spPr>
          <a:xfrm>
            <a:off x="57185" y="3256665"/>
            <a:ext cx="1813811" cy="835910"/>
          </a:xfrm>
          <a:prstGeom prst="rect">
            <a:avLst/>
          </a:prstGeom>
        </p:spPr>
      </p:pic>
      <p:grpSp>
        <p:nvGrpSpPr>
          <p:cNvPr id="162" name="组合 161"/>
          <p:cNvGrpSpPr/>
          <p:nvPr/>
        </p:nvGrpSpPr>
        <p:grpSpPr>
          <a:xfrm>
            <a:off x="447340" y="3286154"/>
            <a:ext cx="787254" cy="787254"/>
            <a:chOff x="5023695" y="1822827"/>
            <a:chExt cx="1134046" cy="1134046"/>
          </a:xfrm>
        </p:grpSpPr>
        <p:sp>
          <p:nvSpPr>
            <p:cNvPr id="163" name="椭圆 162"/>
            <p:cNvSpPr/>
            <p:nvPr/>
          </p:nvSpPr>
          <p:spPr>
            <a:xfrm>
              <a:off x="5023695" y="1822827"/>
              <a:ext cx="1134046" cy="1134046"/>
            </a:xfrm>
            <a:prstGeom prst="ellipse">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dirty="0"/>
            </a:p>
          </p:txBody>
        </p:sp>
        <p:sp>
          <p:nvSpPr>
            <p:cNvPr id="164" name="Rectangle 21"/>
            <p:cNvSpPr/>
            <p:nvPr/>
          </p:nvSpPr>
          <p:spPr bwMode="auto">
            <a:xfrm>
              <a:off x="5112375" y="1949982"/>
              <a:ext cx="1033907" cy="766684"/>
            </a:xfrm>
            <a:prstGeom prst="rect">
              <a:avLst/>
            </a:prstGeom>
            <a:noFill/>
            <a:ln>
              <a:noFill/>
            </a:ln>
          </p:spPr>
          <p:txBody>
            <a:bodyPr lIns="0" tIns="0" rIns="0" bIns="0" anchor="t"/>
            <a:lstStyle/>
            <a:p>
              <a:pPr algn="ctr"/>
              <a:r>
                <a:rPr lang="zh-CN" altLang="en-US" sz="1945" b="1" dirty="0">
                  <a:solidFill>
                    <a:srgbClr val="FF0000"/>
                  </a:solidFill>
                  <a:latin typeface="黑体" panose="02010609060101010101" charset="-122"/>
                  <a:ea typeface="黑体" panose="02010609060101010101" charset="-122"/>
                  <a:cs typeface="+mn-ea"/>
                  <a:sym typeface="+mn-lt"/>
                </a:rPr>
                <a:t>克利夫兰</a:t>
              </a:r>
              <a:endParaRPr lang="en-US" altLang="zh-CN" sz="1945" b="1" dirty="0">
                <a:solidFill>
                  <a:srgbClr val="FF0000"/>
                </a:solidFill>
                <a:latin typeface="黑体" panose="02010609060101010101" charset="-122"/>
                <a:ea typeface="黑体" panose="02010609060101010101" charset="-122"/>
                <a:cs typeface="+mn-ea"/>
                <a:sym typeface="+mn-lt"/>
              </a:endParaRPr>
            </a:p>
          </p:txBody>
        </p:sp>
      </p:grpSp>
      <p:pic>
        <p:nvPicPr>
          <p:cNvPr id="11" name="图片 10"/>
          <p:cNvPicPr>
            <a:picLocks noChangeAspect="1"/>
          </p:cNvPicPr>
          <p:nvPr/>
        </p:nvPicPr>
        <p:blipFill>
          <a:blip r:embed="rId8"/>
          <a:stretch>
            <a:fillRect/>
          </a:stretch>
        </p:blipFill>
        <p:spPr>
          <a:xfrm>
            <a:off x="6580557" y="1760149"/>
            <a:ext cx="1580289" cy="810098"/>
          </a:xfrm>
          <a:prstGeom prst="rect">
            <a:avLst/>
          </a:prstGeom>
        </p:spPr>
      </p:pic>
      <p:pic>
        <p:nvPicPr>
          <p:cNvPr id="12" name="图片 11"/>
          <p:cNvPicPr>
            <a:picLocks noChangeAspect="1"/>
          </p:cNvPicPr>
          <p:nvPr/>
        </p:nvPicPr>
        <p:blipFill>
          <a:blip r:embed="rId9"/>
          <a:stretch>
            <a:fillRect/>
          </a:stretch>
        </p:blipFill>
        <p:spPr>
          <a:xfrm>
            <a:off x="3814161" y="4891122"/>
            <a:ext cx="1853799" cy="1317761"/>
          </a:xfrm>
          <a:prstGeom prst="rect">
            <a:avLst/>
          </a:prstGeom>
        </p:spPr>
      </p:pic>
      <p:grpSp>
        <p:nvGrpSpPr>
          <p:cNvPr id="165" name="组合 164"/>
          <p:cNvGrpSpPr/>
          <p:nvPr/>
        </p:nvGrpSpPr>
        <p:grpSpPr>
          <a:xfrm>
            <a:off x="4359728" y="5267373"/>
            <a:ext cx="787254" cy="787254"/>
            <a:chOff x="5294221" y="1987765"/>
            <a:chExt cx="1134046" cy="1134046"/>
          </a:xfrm>
        </p:grpSpPr>
        <p:sp>
          <p:nvSpPr>
            <p:cNvPr id="166" name="椭圆 165"/>
            <p:cNvSpPr/>
            <p:nvPr/>
          </p:nvSpPr>
          <p:spPr>
            <a:xfrm>
              <a:off x="5294221" y="1987765"/>
              <a:ext cx="1134046" cy="1134046"/>
            </a:xfrm>
            <a:prstGeom prst="ellipse">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dirty="0"/>
            </a:p>
          </p:txBody>
        </p:sp>
        <p:sp>
          <p:nvSpPr>
            <p:cNvPr id="167" name="Rectangle 21"/>
            <p:cNvSpPr/>
            <p:nvPr/>
          </p:nvSpPr>
          <p:spPr bwMode="auto">
            <a:xfrm>
              <a:off x="5316441" y="2269711"/>
              <a:ext cx="1033907" cy="766684"/>
            </a:xfrm>
            <a:prstGeom prst="rect">
              <a:avLst/>
            </a:prstGeom>
            <a:noFill/>
            <a:ln>
              <a:noFill/>
            </a:ln>
          </p:spPr>
          <p:txBody>
            <a:bodyPr lIns="0" tIns="0" rIns="0" bIns="0" anchor="t"/>
            <a:lstStyle/>
            <a:p>
              <a:pPr algn="ctr"/>
              <a:r>
                <a:rPr lang="zh-CN" altLang="en-US" sz="2500" b="1" dirty="0">
                  <a:solidFill>
                    <a:srgbClr val="FF0000"/>
                  </a:solidFill>
                  <a:latin typeface="黑体" panose="02010609060101010101" charset="-122"/>
                  <a:ea typeface="黑体" panose="02010609060101010101" charset="-122"/>
                  <a:cs typeface="+mn-ea"/>
                  <a:sym typeface="+mn-lt"/>
                </a:rPr>
                <a:t>伦敦</a:t>
              </a:r>
              <a:endParaRPr lang="en-US" altLang="zh-CN" sz="2500" b="1" dirty="0">
                <a:solidFill>
                  <a:srgbClr val="FF0000"/>
                </a:solidFill>
                <a:latin typeface="黑体" panose="02010609060101010101" charset="-122"/>
                <a:ea typeface="黑体" panose="02010609060101010101" charset="-122"/>
                <a:cs typeface="+mn-ea"/>
                <a:sym typeface="+mn-lt"/>
              </a:endParaRPr>
            </a:p>
          </p:txBody>
        </p:sp>
      </p:grpSp>
      <p:pic>
        <p:nvPicPr>
          <p:cNvPr id="13" name="图片 12"/>
          <p:cNvPicPr>
            <a:picLocks noChangeAspect="1"/>
          </p:cNvPicPr>
          <p:nvPr/>
        </p:nvPicPr>
        <p:blipFill>
          <a:blip r:embed="rId10"/>
          <a:stretch>
            <a:fillRect/>
          </a:stretch>
        </p:blipFill>
        <p:spPr>
          <a:xfrm>
            <a:off x="971198" y="5077324"/>
            <a:ext cx="2603527" cy="1099939"/>
          </a:xfrm>
          <a:prstGeom prst="rect">
            <a:avLst/>
          </a:prstGeom>
        </p:spPr>
      </p:pic>
      <p:grpSp>
        <p:nvGrpSpPr>
          <p:cNvPr id="169" name="组合 168"/>
          <p:cNvGrpSpPr/>
          <p:nvPr/>
        </p:nvGrpSpPr>
        <p:grpSpPr>
          <a:xfrm>
            <a:off x="1907596" y="5293141"/>
            <a:ext cx="787254" cy="787254"/>
            <a:chOff x="5294221" y="1987765"/>
            <a:chExt cx="1134046" cy="1134046"/>
          </a:xfrm>
        </p:grpSpPr>
        <p:sp>
          <p:nvSpPr>
            <p:cNvPr id="170" name="椭圆 169"/>
            <p:cNvSpPr/>
            <p:nvPr/>
          </p:nvSpPr>
          <p:spPr>
            <a:xfrm>
              <a:off x="5294221" y="1987765"/>
              <a:ext cx="1134046" cy="1134046"/>
            </a:xfrm>
            <a:prstGeom prst="ellipse">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dirty="0"/>
            </a:p>
          </p:txBody>
        </p:sp>
        <p:sp>
          <p:nvSpPr>
            <p:cNvPr id="171" name="Rectangle 21"/>
            <p:cNvSpPr/>
            <p:nvPr/>
          </p:nvSpPr>
          <p:spPr bwMode="auto">
            <a:xfrm>
              <a:off x="5316441" y="2269711"/>
              <a:ext cx="1033907" cy="766684"/>
            </a:xfrm>
            <a:prstGeom prst="rect">
              <a:avLst/>
            </a:prstGeom>
            <a:noFill/>
            <a:ln>
              <a:noFill/>
            </a:ln>
          </p:spPr>
          <p:txBody>
            <a:bodyPr lIns="0" tIns="0" rIns="0" bIns="0" anchor="t"/>
            <a:lstStyle/>
            <a:p>
              <a:pPr algn="ctr"/>
              <a:r>
                <a:rPr lang="zh-CN" altLang="en-US" sz="2500" b="1" dirty="0">
                  <a:solidFill>
                    <a:srgbClr val="FF0000"/>
                  </a:solidFill>
                  <a:latin typeface="黑体" panose="02010609060101010101" charset="-122"/>
                  <a:ea typeface="黑体" panose="02010609060101010101" charset="-122"/>
                  <a:cs typeface="+mn-ea"/>
                  <a:sym typeface="+mn-lt"/>
                </a:rPr>
                <a:t>柏林</a:t>
              </a:r>
              <a:endParaRPr lang="en-US" altLang="zh-CN" sz="2500" b="1" dirty="0">
                <a:solidFill>
                  <a:srgbClr val="FF0000"/>
                </a:solidFill>
                <a:latin typeface="黑体" panose="02010609060101010101" charset="-122"/>
                <a:ea typeface="黑体" panose="02010609060101010101" charset="-122"/>
                <a:cs typeface="+mn-ea"/>
                <a:sym typeface="+mn-lt"/>
              </a:endParaRPr>
            </a:p>
          </p:txBody>
        </p:sp>
      </p:grpSp>
      <p:sp>
        <p:nvSpPr>
          <p:cNvPr id="14" name="矩形 13"/>
          <p:cNvSpPr/>
          <p:nvPr/>
        </p:nvSpPr>
        <p:spPr>
          <a:xfrm>
            <a:off x="9060750" y="179987"/>
            <a:ext cx="2610418" cy="6564618"/>
          </a:xfrm>
          <a:prstGeom prst="rect">
            <a:avLst/>
          </a:prstGeom>
          <a:solidFill>
            <a:srgbClr val="222A35">
              <a:alpha val="60000"/>
            </a:srgbClr>
          </a:solidFill>
        </p:spPr>
        <p:txBody>
          <a:bodyPr wrap="square">
            <a:spAutoFit/>
          </a:bodyPr>
          <a:lstStyle/>
          <a:p>
            <a:pPr>
              <a:lnSpc>
                <a:spcPct val="150000"/>
              </a:lnSpc>
            </a:pPr>
            <a:r>
              <a:rPr lang="zh-CN" altLang="en-US" sz="1665" b="1" dirty="0">
                <a:solidFill>
                  <a:srgbClr val="FFFF00"/>
                </a:solidFill>
                <a:latin typeface="黑体" panose="02010609060101010101" charset="-122"/>
                <a:ea typeface="黑体" panose="02010609060101010101" charset="-122"/>
              </a:rPr>
              <a:t>国际旅游智慧运用方向：</a:t>
            </a:r>
            <a:endParaRPr lang="en-US" altLang="zh-CN" sz="1665" b="1" dirty="0">
              <a:solidFill>
                <a:srgbClr val="FFFF00"/>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数据储存库</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旅游营销 </a:t>
            </a:r>
            <a:r>
              <a:rPr lang="en-US" altLang="zh-CN" sz="1390" b="1" dirty="0">
                <a:solidFill>
                  <a:schemeClr val="bg1"/>
                </a:solidFill>
                <a:latin typeface="黑体" panose="02010609060101010101" charset="-122"/>
                <a:ea typeface="黑体" panose="02010609060101010101" charset="-122"/>
              </a:rPr>
              <a:t>APP</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咨询服务</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定制旅游路程</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旅游互动地图</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智能旅游交通</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游客档案报告</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游客满意度</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城市相关信息</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人工智能旅游预订</a:t>
            </a:r>
            <a:r>
              <a:rPr lang="en-US" altLang="zh-CN" sz="1390" b="1" dirty="0">
                <a:solidFill>
                  <a:schemeClr val="bg1"/>
                </a:solidFill>
                <a:latin typeface="黑体" panose="02010609060101010101" charset="-122"/>
                <a:ea typeface="黑体" panose="02010609060101010101" charset="-122"/>
              </a:rPr>
              <a:t>APP</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定制推送服务</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访客行迹 </a:t>
            </a:r>
            <a:r>
              <a:rPr lang="en-US" altLang="zh-CN" sz="1390" b="1" dirty="0">
                <a:solidFill>
                  <a:schemeClr val="bg1"/>
                </a:solidFill>
                <a:latin typeface="黑体" panose="02010609060101010101" charset="-122"/>
                <a:ea typeface="黑体" panose="02010609060101010101" charset="-122"/>
              </a:rPr>
              <a:t>APP</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会议公共服务</a:t>
            </a:r>
            <a:r>
              <a:rPr lang="en-US" altLang="zh-CN" sz="1390" b="1" dirty="0">
                <a:solidFill>
                  <a:schemeClr val="bg1"/>
                </a:solidFill>
                <a:latin typeface="黑体" panose="02010609060101010101" charset="-122"/>
                <a:ea typeface="黑体" panose="02010609060101010101" charset="-122"/>
              </a:rPr>
              <a:t>APP</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会场采购 </a:t>
            </a:r>
            <a:r>
              <a:rPr lang="en-US" altLang="zh-CN" sz="1390" b="1" dirty="0">
                <a:solidFill>
                  <a:schemeClr val="bg1"/>
                </a:solidFill>
                <a:latin typeface="黑体" panose="02010609060101010101" charset="-122"/>
                <a:ea typeface="黑体" panose="02010609060101010101" charset="-122"/>
              </a:rPr>
              <a:t>APP</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关键词服务</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反向链接服务</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流量服务</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zh-CN" altLang="en-US" sz="1390" b="1" dirty="0">
                <a:solidFill>
                  <a:schemeClr val="bg1"/>
                </a:solidFill>
                <a:latin typeface="黑体" panose="02010609060101010101" charset="-122"/>
                <a:ea typeface="黑体" panose="02010609060101010101" charset="-122"/>
              </a:rPr>
              <a:t>广告服务</a:t>
            </a:r>
            <a:endParaRPr lang="en-US" altLang="zh-CN" sz="1390" b="1" dirty="0">
              <a:solidFill>
                <a:schemeClr val="bg1"/>
              </a:solidFill>
              <a:latin typeface="黑体" panose="02010609060101010101" charset="-122"/>
              <a:ea typeface="黑体" panose="02010609060101010101" charset="-122"/>
            </a:endParaRPr>
          </a:p>
          <a:p>
            <a:pPr>
              <a:lnSpc>
                <a:spcPct val="150000"/>
              </a:lnSpc>
            </a:pPr>
            <a:r>
              <a:rPr lang="en-US" altLang="zh-CN" sz="1390" b="1" dirty="0">
                <a:solidFill>
                  <a:schemeClr val="bg1"/>
                </a:solidFill>
                <a:latin typeface="黑体" panose="02010609060101010101" charset="-122"/>
                <a:ea typeface="黑体" panose="02010609060101010101" charset="-122"/>
              </a:rPr>
              <a:t>……</a:t>
            </a:r>
            <a:endParaRPr lang="zh-CN" altLang="en-US" sz="1390" b="1" dirty="0">
              <a:solidFill>
                <a:schemeClr val="bg1"/>
              </a:solidFill>
              <a:latin typeface="黑体" panose="02010609060101010101" charset="-122"/>
              <a:ea typeface="黑体" panose="02010609060101010101" charset="-122"/>
            </a:endParaRPr>
          </a:p>
        </p:txBody>
      </p:sp>
      <p:grpSp>
        <p:nvGrpSpPr>
          <p:cNvPr id="172" name="组合 171"/>
          <p:cNvGrpSpPr/>
          <p:nvPr/>
        </p:nvGrpSpPr>
        <p:grpSpPr>
          <a:xfrm>
            <a:off x="7007011" y="1742977"/>
            <a:ext cx="787254" cy="794464"/>
            <a:chOff x="5294221" y="1987765"/>
            <a:chExt cx="1134046" cy="1144433"/>
          </a:xfrm>
        </p:grpSpPr>
        <p:sp>
          <p:nvSpPr>
            <p:cNvPr id="173" name="椭圆 172"/>
            <p:cNvSpPr/>
            <p:nvPr/>
          </p:nvSpPr>
          <p:spPr>
            <a:xfrm>
              <a:off x="5294221" y="1987765"/>
              <a:ext cx="1134046" cy="1134046"/>
            </a:xfrm>
            <a:prstGeom prst="ellipse">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0" dirty="0"/>
            </a:p>
          </p:txBody>
        </p:sp>
        <p:sp>
          <p:nvSpPr>
            <p:cNvPr id="174" name="Rectangle 21"/>
            <p:cNvSpPr/>
            <p:nvPr/>
          </p:nvSpPr>
          <p:spPr bwMode="auto">
            <a:xfrm>
              <a:off x="5326362" y="2365514"/>
              <a:ext cx="1033907" cy="766684"/>
            </a:xfrm>
            <a:prstGeom prst="rect">
              <a:avLst/>
            </a:prstGeom>
            <a:noFill/>
            <a:ln>
              <a:noFill/>
            </a:ln>
          </p:spPr>
          <p:txBody>
            <a:bodyPr lIns="0" tIns="0" rIns="0" bIns="0" anchor="t"/>
            <a:lstStyle/>
            <a:p>
              <a:pPr algn="ctr"/>
              <a:r>
                <a:rPr lang="zh-CN" altLang="en-US" sz="1945" b="1" dirty="0">
                  <a:solidFill>
                    <a:srgbClr val="FF0000"/>
                  </a:solidFill>
                  <a:latin typeface="黑体" panose="02010609060101010101" charset="-122"/>
                  <a:ea typeface="黑体" panose="02010609060101010101" charset="-122"/>
                  <a:cs typeface="+mn-ea"/>
                  <a:sym typeface="+mn-lt"/>
                </a:rPr>
                <a:t>伦敦</a:t>
              </a:r>
              <a:endParaRPr lang="en-US" altLang="zh-CN" sz="1945" b="1" dirty="0">
                <a:solidFill>
                  <a:srgbClr val="FF0000"/>
                </a:solidFill>
                <a:latin typeface="黑体" panose="02010609060101010101" charset="-122"/>
                <a:ea typeface="黑体" panose="02010609060101010101" charset="-122"/>
                <a:cs typeface="+mn-ea"/>
                <a:sym typeface="+mn-lt"/>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204" y="258508"/>
            <a:ext cx="2103461" cy="348685"/>
          </a:xfrm>
        </p:spPr>
        <p:txBody>
          <a:bodyPr wrap="none">
            <a:spAutoFit/>
          </a:bodyPr>
          <a:lstStyle/>
          <a:p>
            <a:pPr defTabSz="316865"/>
            <a:r>
              <a:rPr lang="zh-CN" altLang="en-US" sz="1665" b="1" dirty="0">
                <a:solidFill>
                  <a:schemeClr val="bg1"/>
                </a:solidFill>
                <a:latin typeface="微软雅黑" panose="020B0503020204020204" pitchFamily="34" charset="-122"/>
                <a:ea typeface="微软雅黑" panose="020B0503020204020204" pitchFamily="34" charset="-122"/>
                <a:cs typeface="+mn-cs"/>
              </a:rPr>
              <a:t>旅游大数据发展趋势</a:t>
            </a:r>
            <a:endParaRPr lang="zh-CN" altLang="en-US" sz="1665" b="1" dirty="0">
              <a:solidFill>
                <a:schemeClr val="bg1"/>
              </a:solidFill>
              <a:latin typeface="微软雅黑" panose="020B0503020204020204" pitchFamily="34" charset="-122"/>
              <a:ea typeface="微软雅黑" panose="020B0503020204020204" pitchFamily="34" charset="-122"/>
              <a:cs typeface="+mn-cs"/>
            </a:endParaRPr>
          </a:p>
        </p:txBody>
      </p:sp>
      <p:sp>
        <p:nvSpPr>
          <p:cNvPr id="4" name="标题 1"/>
          <p:cNvSpPr txBox="1"/>
          <p:nvPr/>
        </p:nvSpPr>
        <p:spPr>
          <a:xfrm>
            <a:off x="1275402" y="2217613"/>
            <a:ext cx="2550460" cy="1325563"/>
          </a:xfrm>
          <a:prstGeom prst="rect">
            <a:avLst/>
          </a:prstGeom>
        </p:spPr>
        <p:txBody>
          <a:bodyPr vert="horz" lIns="63478" tIns="31739" rIns="63478" bIns="31739" rtlCol="0" anchor="ctr">
            <a:normAutofit/>
          </a:bodyPr>
          <a:lstStyle>
            <a:lvl1pPr algn="l" defTabSz="1311910" rtl="0" eaLnBrk="1" latinLnBrk="0" hangingPunct="1">
              <a:lnSpc>
                <a:spcPct val="90000"/>
              </a:lnSpc>
              <a:spcBef>
                <a:spcPct val="0"/>
              </a:spcBef>
              <a:buNone/>
              <a:defRPr sz="6315" kern="1200">
                <a:solidFill>
                  <a:schemeClr val="tx1"/>
                </a:solidFill>
                <a:latin typeface="+mj-lt"/>
                <a:ea typeface="+mj-ea"/>
                <a:cs typeface="+mj-cs"/>
              </a:defRPr>
            </a:lvl1pPr>
          </a:lstStyle>
          <a:p>
            <a:r>
              <a:rPr lang="zh-CN" altLang="en-US" sz="4385" b="1" dirty="0">
                <a:solidFill>
                  <a:srgbClr val="FFFF00"/>
                </a:solidFill>
                <a:latin typeface="黑体" panose="02010609060101010101" charset="-122"/>
                <a:ea typeface="黑体" panose="02010609060101010101" charset="-122"/>
              </a:rPr>
              <a:t>信息化</a:t>
            </a:r>
            <a:endParaRPr lang="zh-CN" altLang="en-US" sz="4385" b="1" dirty="0">
              <a:solidFill>
                <a:srgbClr val="FFFF00"/>
              </a:solidFill>
              <a:latin typeface="黑体" panose="02010609060101010101" charset="-122"/>
              <a:ea typeface="黑体" panose="02010609060101010101" charset="-122"/>
            </a:endParaRPr>
          </a:p>
        </p:txBody>
      </p:sp>
      <p:sp>
        <p:nvSpPr>
          <p:cNvPr id="5" name="标题 1"/>
          <p:cNvSpPr txBox="1"/>
          <p:nvPr/>
        </p:nvSpPr>
        <p:spPr>
          <a:xfrm>
            <a:off x="4572708" y="2217613"/>
            <a:ext cx="2550460" cy="1325563"/>
          </a:xfrm>
          <a:prstGeom prst="rect">
            <a:avLst/>
          </a:prstGeom>
        </p:spPr>
        <p:txBody>
          <a:bodyPr vert="horz" lIns="63478" tIns="31739" rIns="63478" bIns="31739" rtlCol="0" anchor="ctr">
            <a:normAutofit/>
          </a:bodyPr>
          <a:lstStyle>
            <a:lvl1pPr algn="l" defTabSz="1311910" rtl="0" eaLnBrk="1" latinLnBrk="0" hangingPunct="1">
              <a:lnSpc>
                <a:spcPct val="90000"/>
              </a:lnSpc>
              <a:spcBef>
                <a:spcPct val="0"/>
              </a:spcBef>
              <a:buNone/>
              <a:defRPr sz="6315" kern="1200">
                <a:solidFill>
                  <a:schemeClr val="tx1"/>
                </a:solidFill>
                <a:latin typeface="+mj-lt"/>
                <a:ea typeface="+mj-ea"/>
                <a:cs typeface="+mj-cs"/>
              </a:defRPr>
            </a:lvl1pPr>
          </a:lstStyle>
          <a:p>
            <a:r>
              <a:rPr lang="zh-CN" altLang="en-US" sz="4385" b="1" dirty="0">
                <a:solidFill>
                  <a:srgbClr val="FFFF00"/>
                </a:solidFill>
                <a:latin typeface="黑体" panose="02010609060101010101" charset="-122"/>
                <a:ea typeface="黑体" panose="02010609060101010101" charset="-122"/>
              </a:rPr>
              <a:t>数据决策</a:t>
            </a:r>
            <a:endParaRPr lang="zh-CN" altLang="en-US" sz="4385" b="1" dirty="0">
              <a:solidFill>
                <a:srgbClr val="FFFF00"/>
              </a:solidFill>
              <a:latin typeface="黑体" panose="02010609060101010101" charset="-122"/>
              <a:ea typeface="黑体" panose="02010609060101010101" charset="-122"/>
            </a:endParaRPr>
          </a:p>
        </p:txBody>
      </p:sp>
      <p:sp>
        <p:nvSpPr>
          <p:cNvPr id="6" name="标题 1"/>
          <p:cNvSpPr txBox="1"/>
          <p:nvPr/>
        </p:nvSpPr>
        <p:spPr>
          <a:xfrm>
            <a:off x="8416627" y="2217613"/>
            <a:ext cx="2550460" cy="1325563"/>
          </a:xfrm>
          <a:prstGeom prst="rect">
            <a:avLst/>
          </a:prstGeom>
        </p:spPr>
        <p:txBody>
          <a:bodyPr vert="horz" lIns="63478" tIns="31739" rIns="63478" bIns="31739" rtlCol="0" anchor="ctr">
            <a:normAutofit/>
          </a:bodyPr>
          <a:lstStyle>
            <a:lvl1pPr algn="l" defTabSz="1311910" rtl="0" eaLnBrk="1" latinLnBrk="0" hangingPunct="1">
              <a:lnSpc>
                <a:spcPct val="90000"/>
              </a:lnSpc>
              <a:spcBef>
                <a:spcPct val="0"/>
              </a:spcBef>
              <a:buNone/>
              <a:defRPr sz="6315" kern="1200">
                <a:solidFill>
                  <a:schemeClr val="tx1"/>
                </a:solidFill>
                <a:latin typeface="+mj-lt"/>
                <a:ea typeface="+mj-ea"/>
                <a:cs typeface="+mj-cs"/>
              </a:defRPr>
            </a:lvl1pPr>
          </a:lstStyle>
          <a:p>
            <a:r>
              <a:rPr lang="zh-CN" altLang="en-US" sz="4385" b="1" dirty="0">
                <a:solidFill>
                  <a:srgbClr val="FFFF00"/>
                </a:solidFill>
                <a:latin typeface="黑体" panose="02010609060101010101" charset="-122"/>
                <a:ea typeface="黑体" panose="02010609060101010101" charset="-122"/>
              </a:rPr>
              <a:t>人工智能</a:t>
            </a:r>
            <a:endParaRPr lang="zh-CN" altLang="en-US" sz="4385" b="1" dirty="0">
              <a:solidFill>
                <a:srgbClr val="FFFF00"/>
              </a:solidFill>
              <a:latin typeface="黑体" panose="02010609060101010101" charset="-122"/>
              <a:ea typeface="黑体" panose="02010609060101010101" charset="-122"/>
            </a:endParaRPr>
          </a:p>
        </p:txBody>
      </p:sp>
      <p:sp>
        <p:nvSpPr>
          <p:cNvPr id="8" name="箭头: 下 7"/>
          <p:cNvSpPr/>
          <p:nvPr/>
        </p:nvSpPr>
        <p:spPr>
          <a:xfrm rot="10800000">
            <a:off x="5534957" y="3543175"/>
            <a:ext cx="396735" cy="662782"/>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a:p>
        </p:txBody>
      </p:sp>
      <p:pic>
        <p:nvPicPr>
          <p:cNvPr id="9" name="图片 8"/>
          <p:cNvPicPr>
            <a:picLocks noChangeAspect="1"/>
          </p:cNvPicPr>
          <p:nvPr/>
        </p:nvPicPr>
        <p:blipFill>
          <a:blip r:embed="rId1" cstate="screen"/>
          <a:stretch>
            <a:fillRect/>
          </a:stretch>
        </p:blipFill>
        <p:spPr>
          <a:xfrm>
            <a:off x="4990721" y="4567543"/>
            <a:ext cx="1715152" cy="673810"/>
          </a:xfrm>
          <a:prstGeom prst="rect">
            <a:avLst/>
          </a:prstGeom>
        </p:spPr>
      </p:pic>
      <p:sp>
        <p:nvSpPr>
          <p:cNvPr id="10" name="箭头: 下 9"/>
          <p:cNvSpPr/>
          <p:nvPr/>
        </p:nvSpPr>
        <p:spPr>
          <a:xfrm rot="16200000">
            <a:off x="3669527" y="2549003"/>
            <a:ext cx="396735" cy="662782"/>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b="1">
              <a:latin typeface="黑体" panose="02010609060101010101" charset="-122"/>
              <a:ea typeface="黑体" panose="02010609060101010101" charset="-122"/>
            </a:endParaRPr>
          </a:p>
        </p:txBody>
      </p:sp>
      <p:sp>
        <p:nvSpPr>
          <p:cNvPr id="11" name="箭头: 下 10"/>
          <p:cNvSpPr/>
          <p:nvPr/>
        </p:nvSpPr>
        <p:spPr>
          <a:xfrm rot="16200000">
            <a:off x="7434099" y="2549004"/>
            <a:ext cx="396735" cy="662782"/>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b="1">
              <a:latin typeface="黑体" panose="02010609060101010101" charset="-122"/>
              <a:ea typeface="黑体" panose="02010609060101010101" charset="-122"/>
            </a:endParaRPr>
          </a:p>
        </p:txBody>
      </p:sp>
      <p:sp>
        <p:nvSpPr>
          <p:cNvPr id="12" name="标题 1"/>
          <p:cNvSpPr txBox="1"/>
          <p:nvPr/>
        </p:nvSpPr>
        <p:spPr>
          <a:xfrm>
            <a:off x="1275402" y="4419951"/>
            <a:ext cx="2242164" cy="897576"/>
          </a:xfrm>
          <a:prstGeom prst="rect">
            <a:avLst/>
          </a:prstGeom>
        </p:spPr>
        <p:txBody>
          <a:bodyPr vert="horz" lIns="63478" tIns="31739" rIns="63478" bIns="31739" rtlCol="0" anchor="ctr">
            <a:normAutofit/>
          </a:bodyPr>
          <a:lstStyle>
            <a:lvl1pPr algn="l" defTabSz="1311910" rtl="0" eaLnBrk="1" latinLnBrk="0" hangingPunct="1">
              <a:lnSpc>
                <a:spcPct val="90000"/>
              </a:lnSpc>
              <a:spcBef>
                <a:spcPct val="0"/>
              </a:spcBef>
              <a:buNone/>
              <a:defRPr sz="6315" kern="1200">
                <a:solidFill>
                  <a:schemeClr val="tx1"/>
                </a:solidFill>
                <a:latin typeface="+mj-lt"/>
                <a:ea typeface="+mj-ea"/>
                <a:cs typeface="+mj-cs"/>
              </a:defRPr>
            </a:lvl1pPr>
          </a:lstStyle>
          <a:p>
            <a:r>
              <a:rPr lang="zh-CN" altLang="en-US" sz="2775" dirty="0">
                <a:solidFill>
                  <a:schemeClr val="bg1">
                    <a:lumMod val="95000"/>
                  </a:schemeClr>
                </a:solidFill>
                <a:latin typeface="+mn-ea"/>
                <a:ea typeface="+mn-ea"/>
              </a:rPr>
              <a:t>旅游大数据</a:t>
            </a:r>
            <a:endParaRPr lang="zh-CN" altLang="en-US" sz="2775" dirty="0">
              <a:solidFill>
                <a:schemeClr val="bg1">
                  <a:lumMod val="95000"/>
                </a:schemeClr>
              </a:solidFill>
              <a:latin typeface="+mn-ea"/>
              <a:ea typeface="+mn-ea"/>
            </a:endParaRPr>
          </a:p>
        </p:txBody>
      </p:sp>
      <p:sp>
        <p:nvSpPr>
          <p:cNvPr id="13" name="箭头: 下 12"/>
          <p:cNvSpPr/>
          <p:nvPr/>
        </p:nvSpPr>
        <p:spPr>
          <a:xfrm rot="10800000">
            <a:off x="1931059" y="3543176"/>
            <a:ext cx="396735" cy="662782"/>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04" y="1"/>
            <a:ext cx="1214559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50" dirty="0"/>
          </a:p>
        </p:txBody>
      </p:sp>
      <p:sp>
        <p:nvSpPr>
          <p:cNvPr id="3" name="矩形 2"/>
          <p:cNvSpPr/>
          <p:nvPr/>
        </p:nvSpPr>
        <p:spPr>
          <a:xfrm>
            <a:off x="20556" y="72490"/>
            <a:ext cx="12148240" cy="521553"/>
          </a:xfrm>
          <a:prstGeom prst="rect">
            <a:avLst/>
          </a:prstGeom>
          <a:solidFill>
            <a:srgbClr val="AFABAB">
              <a:alpha val="60000"/>
            </a:srgbClr>
          </a:solidFill>
        </p:spPr>
        <p:txBody>
          <a:bodyPr wrap="square" anchor="ctr">
            <a:spAutoFit/>
          </a:bodyPr>
          <a:lstStyle/>
          <a:p>
            <a:pPr algn="ctr"/>
            <a:endParaRPr lang="zh-CN" altLang="en-US" sz="2790">
              <a:solidFill>
                <a:schemeClr val="accent5">
                  <a:lumMod val="50000"/>
                </a:schemeClr>
              </a:solidFill>
              <a:latin typeface="华康俪金黑W8" panose="020B0809000000000000" pitchFamily="49" charset="-122"/>
              <a:ea typeface="华康俪金黑W8" panose="020B0809000000000000" pitchFamily="49" charset="-122"/>
            </a:endParaRPr>
          </a:p>
        </p:txBody>
      </p:sp>
      <p:sp>
        <p:nvSpPr>
          <p:cNvPr id="121" name="椭圆 120"/>
          <p:cNvSpPr/>
          <p:nvPr/>
        </p:nvSpPr>
        <p:spPr>
          <a:xfrm>
            <a:off x="3311260" y="4245307"/>
            <a:ext cx="5467048" cy="2243511"/>
          </a:xfrm>
          <a:prstGeom prst="ellipse">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123" name="椭圆 122"/>
          <p:cNvSpPr/>
          <p:nvPr/>
        </p:nvSpPr>
        <p:spPr>
          <a:xfrm>
            <a:off x="2529130" y="3924343"/>
            <a:ext cx="7031309" cy="2885437"/>
          </a:xfrm>
          <a:prstGeom prst="ellipse">
            <a:avLst/>
          </a:prstGeom>
          <a:solidFill>
            <a:srgbClr val="F2F2F2">
              <a:alpha val="30196"/>
            </a:srgb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pic>
        <p:nvPicPr>
          <p:cNvPr id="188" name="图片 187"/>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639615" y="4067139"/>
            <a:ext cx="4374293" cy="228394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fov="3000000">
              <a:rot lat="18748879" lon="2334561" rev="19396020"/>
            </a:camera>
            <a:lightRig rig="twoPt" dir="t">
              <a:rot lat="0" lon="0" rev="7200000"/>
            </a:lightRig>
          </a:scene3d>
          <a:sp3d prstMaterial="matte">
            <a:bevelT w="22860" h="12700"/>
            <a:contourClr>
              <a:srgbClr val="FFFFFF"/>
            </a:contourClr>
          </a:sp3d>
        </p:spPr>
      </p:pic>
      <p:pic>
        <p:nvPicPr>
          <p:cNvPr id="187" name="图片 186"/>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665603" y="2548725"/>
            <a:ext cx="4374293" cy="228394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fov="3000000">
              <a:rot lat="18748879" lon="2334561" rev="19396020"/>
            </a:camera>
            <a:lightRig rig="twoPt" dir="t">
              <a:rot lat="0" lon="0" rev="7200000"/>
            </a:lightRig>
          </a:scene3d>
          <a:sp3d prstMaterial="matte">
            <a:bevelT w="22860" h="12700"/>
            <a:contourClr>
              <a:srgbClr val="FFFFFF"/>
            </a:contourClr>
          </a:sp3d>
        </p:spPr>
      </p:pic>
      <p:pic>
        <p:nvPicPr>
          <p:cNvPr id="186" name="图片 185"/>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667456" y="1052171"/>
            <a:ext cx="4374293" cy="228394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fov="3000000">
              <a:rot lat="18748879" lon="2334561" rev="19396020"/>
            </a:camera>
            <a:lightRig rig="twoPt" dir="t">
              <a:rot lat="0" lon="0" rev="7200000"/>
            </a:lightRig>
          </a:scene3d>
          <a:sp3d prstMaterial="matte">
            <a:bevelT w="22860" h="12700"/>
            <a:contourClr>
              <a:srgbClr val="FFFFFF"/>
            </a:contourClr>
          </a:sp3d>
        </p:spPr>
      </p:pic>
      <p:cxnSp>
        <p:nvCxnSpPr>
          <p:cNvPr id="116" name="直接连接符 115"/>
          <p:cNvCxnSpPr/>
          <p:nvPr/>
        </p:nvCxnSpPr>
        <p:spPr>
          <a:xfrm>
            <a:off x="4537124" y="1600976"/>
            <a:ext cx="0" cy="291233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203103" y="1931408"/>
            <a:ext cx="0" cy="291233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079125" y="3134542"/>
            <a:ext cx="1031051" cy="877709"/>
            <a:chOff x="339545" y="5673634"/>
            <a:chExt cx="1034991" cy="881063"/>
          </a:xfrm>
        </p:grpSpPr>
        <p:grpSp>
          <p:nvGrpSpPr>
            <p:cNvPr id="23" name="组合 22"/>
            <p:cNvGrpSpPr/>
            <p:nvPr/>
          </p:nvGrpSpPr>
          <p:grpSpPr>
            <a:xfrm>
              <a:off x="371078" y="5673634"/>
              <a:ext cx="881063" cy="881063"/>
              <a:chOff x="1502204" y="5569148"/>
              <a:chExt cx="881063" cy="881063"/>
            </a:xfrm>
          </p:grpSpPr>
          <p:sp>
            <p:nvSpPr>
              <p:cNvPr id="25" name="椭圆 24"/>
              <p:cNvSpPr/>
              <p:nvPr/>
            </p:nvSpPr>
            <p:spPr>
              <a:xfrm>
                <a:off x="1502204" y="5569148"/>
                <a:ext cx="881063" cy="881063"/>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26" name="椭圆 25"/>
              <p:cNvSpPr/>
              <p:nvPr/>
            </p:nvSpPr>
            <p:spPr>
              <a:xfrm>
                <a:off x="1659536" y="5718982"/>
                <a:ext cx="581397" cy="581397"/>
              </a:xfrm>
              <a:prstGeom prst="ellipse">
                <a:avLst/>
              </a:prstGeom>
              <a:noFill/>
              <a:ln w="381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27" name="矩形 26"/>
              <p:cNvSpPr/>
              <p:nvPr/>
            </p:nvSpPr>
            <p:spPr>
              <a:xfrm rot="3127217">
                <a:off x="1674489" y="5694682"/>
                <a:ext cx="326230" cy="292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28" name="矩形 27"/>
              <p:cNvSpPr/>
              <p:nvPr/>
            </p:nvSpPr>
            <p:spPr>
              <a:xfrm rot="869143">
                <a:off x="2034063" y="5918267"/>
                <a:ext cx="300495" cy="224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29" name="椭圆 28"/>
              <p:cNvSpPr/>
              <p:nvPr/>
            </p:nvSpPr>
            <p:spPr>
              <a:xfrm>
                <a:off x="1750607" y="5812534"/>
                <a:ext cx="394292" cy="394292"/>
              </a:xfrm>
              <a:prstGeom prst="ellipse">
                <a:avLst/>
              </a:prstGeom>
              <a:solidFill>
                <a:srgbClr val="BFBFBF">
                  <a:alpha val="50196"/>
                </a:srgb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30" name="椭圆 29"/>
              <p:cNvSpPr/>
              <p:nvPr/>
            </p:nvSpPr>
            <p:spPr>
              <a:xfrm>
                <a:off x="1560429" y="5629670"/>
                <a:ext cx="760021" cy="760021"/>
              </a:xfrm>
              <a:prstGeom prst="ellipse">
                <a:avLst/>
              </a:prstGeom>
              <a:noFill/>
              <a:ln w="3175">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31" name="弧形 39"/>
              <p:cNvSpPr/>
              <p:nvPr/>
            </p:nvSpPr>
            <p:spPr>
              <a:xfrm>
                <a:off x="1940438" y="5629669"/>
                <a:ext cx="275965" cy="395287"/>
              </a:xfrm>
              <a:custGeom>
                <a:avLst/>
                <a:gdLst>
                  <a:gd name="connsiteX0" fmla="*/ 457200 w 914400"/>
                  <a:gd name="connsiteY0" fmla="*/ 0 h 914400"/>
                  <a:gd name="connsiteX1" fmla="*/ 733165 w 914400"/>
                  <a:gd name="connsiteY1" fmla="*/ 92680 h 914400"/>
                  <a:gd name="connsiteX2" fmla="*/ 457200 w 914400"/>
                  <a:gd name="connsiteY2" fmla="*/ 457200 h 914400"/>
                  <a:gd name="connsiteX3" fmla="*/ 457200 w 914400"/>
                  <a:gd name="connsiteY3" fmla="*/ 0 h 914400"/>
                  <a:gd name="connsiteX0-1" fmla="*/ 457200 w 914400"/>
                  <a:gd name="connsiteY0-2" fmla="*/ 0 h 914400"/>
                  <a:gd name="connsiteX1-3" fmla="*/ 733165 w 914400"/>
                  <a:gd name="connsiteY1-4" fmla="*/ 92680 h 914400"/>
                  <a:gd name="connsiteX0-5" fmla="*/ 0 w 275965"/>
                  <a:gd name="connsiteY0-6" fmla="*/ 0 h 395287"/>
                  <a:gd name="connsiteX1-7" fmla="*/ 275965 w 275965"/>
                  <a:gd name="connsiteY1-8" fmla="*/ 92680 h 395287"/>
                  <a:gd name="connsiteX2-9" fmla="*/ 2382 w 275965"/>
                  <a:gd name="connsiteY2-10" fmla="*/ 395287 h 395287"/>
                  <a:gd name="connsiteX3-11" fmla="*/ 0 w 275965"/>
                  <a:gd name="connsiteY3-12" fmla="*/ 0 h 395287"/>
                  <a:gd name="connsiteX0-13" fmla="*/ 0 w 275965"/>
                  <a:gd name="connsiteY0-14" fmla="*/ 0 h 395287"/>
                  <a:gd name="connsiteX1-15" fmla="*/ 275965 w 275965"/>
                  <a:gd name="connsiteY1-16" fmla="*/ 92680 h 395287"/>
                  <a:gd name="connsiteX0-17" fmla="*/ 0 w 275965"/>
                  <a:gd name="connsiteY0-18" fmla="*/ 0 h 395287"/>
                  <a:gd name="connsiteX1-19" fmla="*/ 275965 w 275965"/>
                  <a:gd name="connsiteY1-20" fmla="*/ 92680 h 395287"/>
                  <a:gd name="connsiteX2-21" fmla="*/ 2382 w 275965"/>
                  <a:gd name="connsiteY2-22" fmla="*/ 395287 h 395287"/>
                  <a:gd name="connsiteX3-23" fmla="*/ 0 w 275965"/>
                  <a:gd name="connsiteY3-24" fmla="*/ 0 h 395287"/>
                  <a:gd name="connsiteX0-25" fmla="*/ 0 w 275965"/>
                  <a:gd name="connsiteY0-26" fmla="*/ 0 h 395287"/>
                  <a:gd name="connsiteX1-27" fmla="*/ 266440 w 275965"/>
                  <a:gd name="connsiteY1-28" fmla="*/ 109348 h 395287"/>
                </a:gdLst>
                <a:ahLst/>
                <a:cxnLst>
                  <a:cxn ang="0">
                    <a:pos x="connsiteX0-1" y="connsiteY0-2"/>
                  </a:cxn>
                  <a:cxn ang="0">
                    <a:pos x="connsiteX1-3" y="connsiteY1-4"/>
                  </a:cxn>
                </a:cxnLst>
                <a:rect l="l" t="t" r="r" b="b"/>
                <a:pathLst>
                  <a:path w="275965" h="395287" stroke="0" extrusionOk="0">
                    <a:moveTo>
                      <a:pt x="0" y="0"/>
                    </a:moveTo>
                    <a:cubicBezTo>
                      <a:pt x="99629" y="0"/>
                      <a:pt x="196532" y="32544"/>
                      <a:pt x="275965" y="92680"/>
                    </a:cubicBezTo>
                    <a:lnTo>
                      <a:pt x="2382" y="395287"/>
                    </a:lnTo>
                    <a:cubicBezTo>
                      <a:pt x="2382" y="242887"/>
                      <a:pt x="0" y="152400"/>
                      <a:pt x="0" y="0"/>
                    </a:cubicBezTo>
                    <a:close/>
                  </a:path>
                  <a:path w="275965" h="395287" fill="none">
                    <a:moveTo>
                      <a:pt x="0" y="0"/>
                    </a:moveTo>
                    <a:cubicBezTo>
                      <a:pt x="99629" y="0"/>
                      <a:pt x="187007" y="49212"/>
                      <a:pt x="266440" y="109348"/>
                    </a:cubicBezTo>
                  </a:path>
                </a:pathLst>
              </a:custGeom>
              <a:ln w="444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5" dirty="0"/>
              </a:p>
            </p:txBody>
          </p:sp>
          <p:sp>
            <p:nvSpPr>
              <p:cNvPr id="32" name="弧形 39"/>
              <p:cNvSpPr/>
              <p:nvPr/>
            </p:nvSpPr>
            <p:spPr>
              <a:xfrm rot="11017664">
                <a:off x="1648069" y="5982392"/>
                <a:ext cx="275965" cy="395287"/>
              </a:xfrm>
              <a:custGeom>
                <a:avLst/>
                <a:gdLst>
                  <a:gd name="connsiteX0" fmla="*/ 457200 w 914400"/>
                  <a:gd name="connsiteY0" fmla="*/ 0 h 914400"/>
                  <a:gd name="connsiteX1" fmla="*/ 733165 w 914400"/>
                  <a:gd name="connsiteY1" fmla="*/ 92680 h 914400"/>
                  <a:gd name="connsiteX2" fmla="*/ 457200 w 914400"/>
                  <a:gd name="connsiteY2" fmla="*/ 457200 h 914400"/>
                  <a:gd name="connsiteX3" fmla="*/ 457200 w 914400"/>
                  <a:gd name="connsiteY3" fmla="*/ 0 h 914400"/>
                  <a:gd name="connsiteX0-1" fmla="*/ 457200 w 914400"/>
                  <a:gd name="connsiteY0-2" fmla="*/ 0 h 914400"/>
                  <a:gd name="connsiteX1-3" fmla="*/ 733165 w 914400"/>
                  <a:gd name="connsiteY1-4" fmla="*/ 92680 h 914400"/>
                  <a:gd name="connsiteX0-5" fmla="*/ 0 w 275965"/>
                  <a:gd name="connsiteY0-6" fmla="*/ 0 h 395287"/>
                  <a:gd name="connsiteX1-7" fmla="*/ 275965 w 275965"/>
                  <a:gd name="connsiteY1-8" fmla="*/ 92680 h 395287"/>
                  <a:gd name="connsiteX2-9" fmla="*/ 2382 w 275965"/>
                  <a:gd name="connsiteY2-10" fmla="*/ 395287 h 395287"/>
                  <a:gd name="connsiteX3-11" fmla="*/ 0 w 275965"/>
                  <a:gd name="connsiteY3-12" fmla="*/ 0 h 395287"/>
                  <a:gd name="connsiteX0-13" fmla="*/ 0 w 275965"/>
                  <a:gd name="connsiteY0-14" fmla="*/ 0 h 395287"/>
                  <a:gd name="connsiteX1-15" fmla="*/ 275965 w 275965"/>
                  <a:gd name="connsiteY1-16" fmla="*/ 92680 h 395287"/>
                  <a:gd name="connsiteX0-17" fmla="*/ 0 w 275965"/>
                  <a:gd name="connsiteY0-18" fmla="*/ 0 h 395287"/>
                  <a:gd name="connsiteX1-19" fmla="*/ 275965 w 275965"/>
                  <a:gd name="connsiteY1-20" fmla="*/ 92680 h 395287"/>
                  <a:gd name="connsiteX2-21" fmla="*/ 2382 w 275965"/>
                  <a:gd name="connsiteY2-22" fmla="*/ 395287 h 395287"/>
                  <a:gd name="connsiteX3-23" fmla="*/ 0 w 275965"/>
                  <a:gd name="connsiteY3-24" fmla="*/ 0 h 395287"/>
                  <a:gd name="connsiteX0-25" fmla="*/ 0 w 275965"/>
                  <a:gd name="connsiteY0-26" fmla="*/ 0 h 395287"/>
                  <a:gd name="connsiteX1-27" fmla="*/ 266440 w 275965"/>
                  <a:gd name="connsiteY1-28" fmla="*/ 109348 h 395287"/>
                </a:gdLst>
                <a:ahLst/>
                <a:cxnLst>
                  <a:cxn ang="0">
                    <a:pos x="connsiteX0-1" y="connsiteY0-2"/>
                  </a:cxn>
                  <a:cxn ang="0">
                    <a:pos x="connsiteX1-3" y="connsiteY1-4"/>
                  </a:cxn>
                </a:cxnLst>
                <a:rect l="l" t="t" r="r" b="b"/>
                <a:pathLst>
                  <a:path w="275965" h="395287" stroke="0" extrusionOk="0">
                    <a:moveTo>
                      <a:pt x="0" y="0"/>
                    </a:moveTo>
                    <a:cubicBezTo>
                      <a:pt x="99629" y="0"/>
                      <a:pt x="196532" y="32544"/>
                      <a:pt x="275965" y="92680"/>
                    </a:cubicBezTo>
                    <a:lnTo>
                      <a:pt x="2382" y="395287"/>
                    </a:lnTo>
                    <a:cubicBezTo>
                      <a:pt x="2382" y="242887"/>
                      <a:pt x="0" y="152400"/>
                      <a:pt x="0" y="0"/>
                    </a:cubicBezTo>
                    <a:close/>
                  </a:path>
                  <a:path w="275965" h="395287" fill="none">
                    <a:moveTo>
                      <a:pt x="0" y="0"/>
                    </a:moveTo>
                    <a:cubicBezTo>
                      <a:pt x="99629" y="0"/>
                      <a:pt x="187007" y="49212"/>
                      <a:pt x="266440" y="109348"/>
                    </a:cubicBezTo>
                  </a:path>
                </a:pathLst>
              </a:custGeom>
              <a:ln w="444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5" dirty="0"/>
              </a:p>
            </p:txBody>
          </p:sp>
        </p:grpSp>
        <p:sp>
          <p:nvSpPr>
            <p:cNvPr id="24" name="矩形 23"/>
            <p:cNvSpPr/>
            <p:nvPr/>
          </p:nvSpPr>
          <p:spPr>
            <a:xfrm>
              <a:off x="339545" y="6002216"/>
              <a:ext cx="1034991" cy="261966"/>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政府决策支持</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grpSp>
      <p:grpSp>
        <p:nvGrpSpPr>
          <p:cNvPr id="33" name="组合 32"/>
          <p:cNvGrpSpPr/>
          <p:nvPr/>
        </p:nvGrpSpPr>
        <p:grpSpPr>
          <a:xfrm>
            <a:off x="1086112" y="4427585"/>
            <a:ext cx="1031051" cy="877709"/>
            <a:chOff x="346559" y="5673634"/>
            <a:chExt cx="1034992" cy="881063"/>
          </a:xfrm>
        </p:grpSpPr>
        <p:grpSp>
          <p:nvGrpSpPr>
            <p:cNvPr id="34" name="组合 33"/>
            <p:cNvGrpSpPr/>
            <p:nvPr/>
          </p:nvGrpSpPr>
          <p:grpSpPr>
            <a:xfrm>
              <a:off x="371078" y="5673634"/>
              <a:ext cx="881063" cy="881063"/>
              <a:chOff x="1502204" y="5569148"/>
              <a:chExt cx="881063" cy="881063"/>
            </a:xfrm>
          </p:grpSpPr>
          <p:sp>
            <p:nvSpPr>
              <p:cNvPr id="36" name="椭圆 35"/>
              <p:cNvSpPr/>
              <p:nvPr/>
            </p:nvSpPr>
            <p:spPr>
              <a:xfrm>
                <a:off x="1502204" y="5569148"/>
                <a:ext cx="881063" cy="881063"/>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37" name="椭圆 36"/>
              <p:cNvSpPr/>
              <p:nvPr/>
            </p:nvSpPr>
            <p:spPr>
              <a:xfrm>
                <a:off x="1659536" y="5718982"/>
                <a:ext cx="581397" cy="581397"/>
              </a:xfrm>
              <a:prstGeom prst="ellipse">
                <a:avLst/>
              </a:prstGeom>
              <a:noFill/>
              <a:ln w="381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38" name="矩形 37"/>
              <p:cNvSpPr/>
              <p:nvPr/>
            </p:nvSpPr>
            <p:spPr>
              <a:xfrm rot="3127217">
                <a:off x="1674489" y="5694682"/>
                <a:ext cx="326230" cy="292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39" name="矩形 38"/>
              <p:cNvSpPr/>
              <p:nvPr/>
            </p:nvSpPr>
            <p:spPr>
              <a:xfrm rot="869143">
                <a:off x="2034063" y="5918267"/>
                <a:ext cx="300495" cy="224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40" name="椭圆 39"/>
              <p:cNvSpPr/>
              <p:nvPr/>
            </p:nvSpPr>
            <p:spPr>
              <a:xfrm>
                <a:off x="1750607" y="5812534"/>
                <a:ext cx="394292" cy="394292"/>
              </a:xfrm>
              <a:prstGeom prst="ellipse">
                <a:avLst/>
              </a:prstGeom>
              <a:solidFill>
                <a:srgbClr val="BFBFBF">
                  <a:alpha val="50196"/>
                </a:srgb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41" name="椭圆 40"/>
              <p:cNvSpPr/>
              <p:nvPr/>
            </p:nvSpPr>
            <p:spPr>
              <a:xfrm>
                <a:off x="1560429" y="5629670"/>
                <a:ext cx="760021" cy="760021"/>
              </a:xfrm>
              <a:prstGeom prst="ellipse">
                <a:avLst/>
              </a:prstGeom>
              <a:noFill/>
              <a:ln w="3175">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42" name="弧形 39"/>
              <p:cNvSpPr/>
              <p:nvPr/>
            </p:nvSpPr>
            <p:spPr>
              <a:xfrm>
                <a:off x="1940438" y="5629669"/>
                <a:ext cx="275965" cy="395287"/>
              </a:xfrm>
              <a:custGeom>
                <a:avLst/>
                <a:gdLst>
                  <a:gd name="connsiteX0" fmla="*/ 457200 w 914400"/>
                  <a:gd name="connsiteY0" fmla="*/ 0 h 914400"/>
                  <a:gd name="connsiteX1" fmla="*/ 733165 w 914400"/>
                  <a:gd name="connsiteY1" fmla="*/ 92680 h 914400"/>
                  <a:gd name="connsiteX2" fmla="*/ 457200 w 914400"/>
                  <a:gd name="connsiteY2" fmla="*/ 457200 h 914400"/>
                  <a:gd name="connsiteX3" fmla="*/ 457200 w 914400"/>
                  <a:gd name="connsiteY3" fmla="*/ 0 h 914400"/>
                  <a:gd name="connsiteX0-1" fmla="*/ 457200 w 914400"/>
                  <a:gd name="connsiteY0-2" fmla="*/ 0 h 914400"/>
                  <a:gd name="connsiteX1-3" fmla="*/ 733165 w 914400"/>
                  <a:gd name="connsiteY1-4" fmla="*/ 92680 h 914400"/>
                  <a:gd name="connsiteX0-5" fmla="*/ 0 w 275965"/>
                  <a:gd name="connsiteY0-6" fmla="*/ 0 h 395287"/>
                  <a:gd name="connsiteX1-7" fmla="*/ 275965 w 275965"/>
                  <a:gd name="connsiteY1-8" fmla="*/ 92680 h 395287"/>
                  <a:gd name="connsiteX2-9" fmla="*/ 2382 w 275965"/>
                  <a:gd name="connsiteY2-10" fmla="*/ 395287 h 395287"/>
                  <a:gd name="connsiteX3-11" fmla="*/ 0 w 275965"/>
                  <a:gd name="connsiteY3-12" fmla="*/ 0 h 395287"/>
                  <a:gd name="connsiteX0-13" fmla="*/ 0 w 275965"/>
                  <a:gd name="connsiteY0-14" fmla="*/ 0 h 395287"/>
                  <a:gd name="connsiteX1-15" fmla="*/ 275965 w 275965"/>
                  <a:gd name="connsiteY1-16" fmla="*/ 92680 h 395287"/>
                  <a:gd name="connsiteX0-17" fmla="*/ 0 w 275965"/>
                  <a:gd name="connsiteY0-18" fmla="*/ 0 h 395287"/>
                  <a:gd name="connsiteX1-19" fmla="*/ 275965 w 275965"/>
                  <a:gd name="connsiteY1-20" fmla="*/ 92680 h 395287"/>
                  <a:gd name="connsiteX2-21" fmla="*/ 2382 w 275965"/>
                  <a:gd name="connsiteY2-22" fmla="*/ 395287 h 395287"/>
                  <a:gd name="connsiteX3-23" fmla="*/ 0 w 275965"/>
                  <a:gd name="connsiteY3-24" fmla="*/ 0 h 395287"/>
                  <a:gd name="connsiteX0-25" fmla="*/ 0 w 275965"/>
                  <a:gd name="connsiteY0-26" fmla="*/ 0 h 395287"/>
                  <a:gd name="connsiteX1-27" fmla="*/ 266440 w 275965"/>
                  <a:gd name="connsiteY1-28" fmla="*/ 109348 h 395287"/>
                </a:gdLst>
                <a:ahLst/>
                <a:cxnLst>
                  <a:cxn ang="0">
                    <a:pos x="connsiteX0-1" y="connsiteY0-2"/>
                  </a:cxn>
                  <a:cxn ang="0">
                    <a:pos x="connsiteX1-3" y="connsiteY1-4"/>
                  </a:cxn>
                </a:cxnLst>
                <a:rect l="l" t="t" r="r" b="b"/>
                <a:pathLst>
                  <a:path w="275965" h="395287" stroke="0" extrusionOk="0">
                    <a:moveTo>
                      <a:pt x="0" y="0"/>
                    </a:moveTo>
                    <a:cubicBezTo>
                      <a:pt x="99629" y="0"/>
                      <a:pt x="196532" y="32544"/>
                      <a:pt x="275965" y="92680"/>
                    </a:cubicBezTo>
                    <a:lnTo>
                      <a:pt x="2382" y="395287"/>
                    </a:lnTo>
                    <a:cubicBezTo>
                      <a:pt x="2382" y="242887"/>
                      <a:pt x="0" y="152400"/>
                      <a:pt x="0" y="0"/>
                    </a:cubicBezTo>
                    <a:close/>
                  </a:path>
                  <a:path w="275965" h="395287" fill="none">
                    <a:moveTo>
                      <a:pt x="0" y="0"/>
                    </a:moveTo>
                    <a:cubicBezTo>
                      <a:pt x="99629" y="0"/>
                      <a:pt x="187007" y="49212"/>
                      <a:pt x="266440" y="109348"/>
                    </a:cubicBezTo>
                  </a:path>
                </a:pathLst>
              </a:custGeom>
              <a:ln w="444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5" dirty="0"/>
              </a:p>
            </p:txBody>
          </p:sp>
          <p:sp>
            <p:nvSpPr>
              <p:cNvPr id="43" name="弧形 39"/>
              <p:cNvSpPr/>
              <p:nvPr/>
            </p:nvSpPr>
            <p:spPr>
              <a:xfrm rot="11017664">
                <a:off x="1648069" y="5982392"/>
                <a:ext cx="275965" cy="395287"/>
              </a:xfrm>
              <a:custGeom>
                <a:avLst/>
                <a:gdLst>
                  <a:gd name="connsiteX0" fmla="*/ 457200 w 914400"/>
                  <a:gd name="connsiteY0" fmla="*/ 0 h 914400"/>
                  <a:gd name="connsiteX1" fmla="*/ 733165 w 914400"/>
                  <a:gd name="connsiteY1" fmla="*/ 92680 h 914400"/>
                  <a:gd name="connsiteX2" fmla="*/ 457200 w 914400"/>
                  <a:gd name="connsiteY2" fmla="*/ 457200 h 914400"/>
                  <a:gd name="connsiteX3" fmla="*/ 457200 w 914400"/>
                  <a:gd name="connsiteY3" fmla="*/ 0 h 914400"/>
                  <a:gd name="connsiteX0-1" fmla="*/ 457200 w 914400"/>
                  <a:gd name="connsiteY0-2" fmla="*/ 0 h 914400"/>
                  <a:gd name="connsiteX1-3" fmla="*/ 733165 w 914400"/>
                  <a:gd name="connsiteY1-4" fmla="*/ 92680 h 914400"/>
                  <a:gd name="connsiteX0-5" fmla="*/ 0 w 275965"/>
                  <a:gd name="connsiteY0-6" fmla="*/ 0 h 395287"/>
                  <a:gd name="connsiteX1-7" fmla="*/ 275965 w 275965"/>
                  <a:gd name="connsiteY1-8" fmla="*/ 92680 h 395287"/>
                  <a:gd name="connsiteX2-9" fmla="*/ 2382 w 275965"/>
                  <a:gd name="connsiteY2-10" fmla="*/ 395287 h 395287"/>
                  <a:gd name="connsiteX3-11" fmla="*/ 0 w 275965"/>
                  <a:gd name="connsiteY3-12" fmla="*/ 0 h 395287"/>
                  <a:gd name="connsiteX0-13" fmla="*/ 0 w 275965"/>
                  <a:gd name="connsiteY0-14" fmla="*/ 0 h 395287"/>
                  <a:gd name="connsiteX1-15" fmla="*/ 275965 w 275965"/>
                  <a:gd name="connsiteY1-16" fmla="*/ 92680 h 395287"/>
                  <a:gd name="connsiteX0-17" fmla="*/ 0 w 275965"/>
                  <a:gd name="connsiteY0-18" fmla="*/ 0 h 395287"/>
                  <a:gd name="connsiteX1-19" fmla="*/ 275965 w 275965"/>
                  <a:gd name="connsiteY1-20" fmla="*/ 92680 h 395287"/>
                  <a:gd name="connsiteX2-21" fmla="*/ 2382 w 275965"/>
                  <a:gd name="connsiteY2-22" fmla="*/ 395287 h 395287"/>
                  <a:gd name="connsiteX3-23" fmla="*/ 0 w 275965"/>
                  <a:gd name="connsiteY3-24" fmla="*/ 0 h 395287"/>
                  <a:gd name="connsiteX0-25" fmla="*/ 0 w 275965"/>
                  <a:gd name="connsiteY0-26" fmla="*/ 0 h 395287"/>
                  <a:gd name="connsiteX1-27" fmla="*/ 266440 w 275965"/>
                  <a:gd name="connsiteY1-28" fmla="*/ 109348 h 395287"/>
                </a:gdLst>
                <a:ahLst/>
                <a:cxnLst>
                  <a:cxn ang="0">
                    <a:pos x="connsiteX0-1" y="connsiteY0-2"/>
                  </a:cxn>
                  <a:cxn ang="0">
                    <a:pos x="connsiteX1-3" y="connsiteY1-4"/>
                  </a:cxn>
                </a:cxnLst>
                <a:rect l="l" t="t" r="r" b="b"/>
                <a:pathLst>
                  <a:path w="275965" h="395287" stroke="0" extrusionOk="0">
                    <a:moveTo>
                      <a:pt x="0" y="0"/>
                    </a:moveTo>
                    <a:cubicBezTo>
                      <a:pt x="99629" y="0"/>
                      <a:pt x="196532" y="32544"/>
                      <a:pt x="275965" y="92680"/>
                    </a:cubicBezTo>
                    <a:lnTo>
                      <a:pt x="2382" y="395287"/>
                    </a:lnTo>
                    <a:cubicBezTo>
                      <a:pt x="2382" y="242887"/>
                      <a:pt x="0" y="152400"/>
                      <a:pt x="0" y="0"/>
                    </a:cubicBezTo>
                    <a:close/>
                  </a:path>
                  <a:path w="275965" h="395287" fill="none">
                    <a:moveTo>
                      <a:pt x="0" y="0"/>
                    </a:moveTo>
                    <a:cubicBezTo>
                      <a:pt x="99629" y="0"/>
                      <a:pt x="187007" y="49212"/>
                      <a:pt x="266440" y="109348"/>
                    </a:cubicBezTo>
                  </a:path>
                </a:pathLst>
              </a:custGeom>
              <a:ln w="444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5" dirty="0"/>
              </a:p>
            </p:txBody>
          </p:sp>
        </p:grpSp>
        <p:sp>
          <p:nvSpPr>
            <p:cNvPr id="35" name="矩形 34"/>
            <p:cNvSpPr/>
            <p:nvPr/>
          </p:nvSpPr>
          <p:spPr>
            <a:xfrm>
              <a:off x="346559" y="5975594"/>
              <a:ext cx="1034992" cy="261966"/>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社会公众查询</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grpSp>
      <p:grpSp>
        <p:nvGrpSpPr>
          <p:cNvPr id="44" name="组合 43"/>
          <p:cNvGrpSpPr/>
          <p:nvPr/>
        </p:nvGrpSpPr>
        <p:grpSpPr>
          <a:xfrm>
            <a:off x="1110538" y="5720628"/>
            <a:ext cx="946419" cy="877709"/>
            <a:chOff x="371078" y="5673634"/>
            <a:chExt cx="950034" cy="881063"/>
          </a:xfrm>
        </p:grpSpPr>
        <p:grpSp>
          <p:nvGrpSpPr>
            <p:cNvPr id="45" name="组合 44"/>
            <p:cNvGrpSpPr/>
            <p:nvPr/>
          </p:nvGrpSpPr>
          <p:grpSpPr>
            <a:xfrm>
              <a:off x="371078" y="5673634"/>
              <a:ext cx="881063" cy="881063"/>
              <a:chOff x="1502204" y="5569148"/>
              <a:chExt cx="881063" cy="881063"/>
            </a:xfrm>
          </p:grpSpPr>
          <p:sp>
            <p:nvSpPr>
              <p:cNvPr id="47" name="椭圆 46"/>
              <p:cNvSpPr/>
              <p:nvPr/>
            </p:nvSpPr>
            <p:spPr>
              <a:xfrm>
                <a:off x="1502204" y="5569148"/>
                <a:ext cx="881063" cy="881063"/>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48" name="椭圆 47"/>
              <p:cNvSpPr/>
              <p:nvPr/>
            </p:nvSpPr>
            <p:spPr>
              <a:xfrm>
                <a:off x="1659536" y="5718982"/>
                <a:ext cx="581397" cy="581397"/>
              </a:xfrm>
              <a:prstGeom prst="ellipse">
                <a:avLst/>
              </a:prstGeom>
              <a:noFill/>
              <a:ln w="3810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49" name="矩形 48"/>
              <p:cNvSpPr/>
              <p:nvPr/>
            </p:nvSpPr>
            <p:spPr>
              <a:xfrm rot="3127217">
                <a:off x="1674489" y="5694682"/>
                <a:ext cx="326230" cy="292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50" name="矩形 49"/>
              <p:cNvSpPr/>
              <p:nvPr/>
            </p:nvSpPr>
            <p:spPr>
              <a:xfrm rot="869143">
                <a:off x="2034063" y="5918267"/>
                <a:ext cx="300495" cy="224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51" name="椭圆 50"/>
              <p:cNvSpPr/>
              <p:nvPr/>
            </p:nvSpPr>
            <p:spPr>
              <a:xfrm>
                <a:off x="1750607" y="5812534"/>
                <a:ext cx="394292" cy="394292"/>
              </a:xfrm>
              <a:prstGeom prst="ellipse">
                <a:avLst/>
              </a:prstGeom>
              <a:solidFill>
                <a:srgbClr val="BFBFBF">
                  <a:alpha val="50196"/>
                </a:srgb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52" name="椭圆 51"/>
              <p:cNvSpPr/>
              <p:nvPr/>
            </p:nvSpPr>
            <p:spPr>
              <a:xfrm>
                <a:off x="1560429" y="5629670"/>
                <a:ext cx="760021" cy="760021"/>
              </a:xfrm>
              <a:prstGeom prst="ellipse">
                <a:avLst/>
              </a:prstGeom>
              <a:noFill/>
              <a:ln w="3175">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53" name="弧形 39"/>
              <p:cNvSpPr/>
              <p:nvPr/>
            </p:nvSpPr>
            <p:spPr>
              <a:xfrm>
                <a:off x="1940438" y="5629669"/>
                <a:ext cx="275965" cy="395287"/>
              </a:xfrm>
              <a:custGeom>
                <a:avLst/>
                <a:gdLst>
                  <a:gd name="connsiteX0" fmla="*/ 457200 w 914400"/>
                  <a:gd name="connsiteY0" fmla="*/ 0 h 914400"/>
                  <a:gd name="connsiteX1" fmla="*/ 733165 w 914400"/>
                  <a:gd name="connsiteY1" fmla="*/ 92680 h 914400"/>
                  <a:gd name="connsiteX2" fmla="*/ 457200 w 914400"/>
                  <a:gd name="connsiteY2" fmla="*/ 457200 h 914400"/>
                  <a:gd name="connsiteX3" fmla="*/ 457200 w 914400"/>
                  <a:gd name="connsiteY3" fmla="*/ 0 h 914400"/>
                  <a:gd name="connsiteX0-1" fmla="*/ 457200 w 914400"/>
                  <a:gd name="connsiteY0-2" fmla="*/ 0 h 914400"/>
                  <a:gd name="connsiteX1-3" fmla="*/ 733165 w 914400"/>
                  <a:gd name="connsiteY1-4" fmla="*/ 92680 h 914400"/>
                  <a:gd name="connsiteX0-5" fmla="*/ 0 w 275965"/>
                  <a:gd name="connsiteY0-6" fmla="*/ 0 h 395287"/>
                  <a:gd name="connsiteX1-7" fmla="*/ 275965 w 275965"/>
                  <a:gd name="connsiteY1-8" fmla="*/ 92680 h 395287"/>
                  <a:gd name="connsiteX2-9" fmla="*/ 2382 w 275965"/>
                  <a:gd name="connsiteY2-10" fmla="*/ 395287 h 395287"/>
                  <a:gd name="connsiteX3-11" fmla="*/ 0 w 275965"/>
                  <a:gd name="connsiteY3-12" fmla="*/ 0 h 395287"/>
                  <a:gd name="connsiteX0-13" fmla="*/ 0 w 275965"/>
                  <a:gd name="connsiteY0-14" fmla="*/ 0 h 395287"/>
                  <a:gd name="connsiteX1-15" fmla="*/ 275965 w 275965"/>
                  <a:gd name="connsiteY1-16" fmla="*/ 92680 h 395287"/>
                  <a:gd name="connsiteX0-17" fmla="*/ 0 w 275965"/>
                  <a:gd name="connsiteY0-18" fmla="*/ 0 h 395287"/>
                  <a:gd name="connsiteX1-19" fmla="*/ 275965 w 275965"/>
                  <a:gd name="connsiteY1-20" fmla="*/ 92680 h 395287"/>
                  <a:gd name="connsiteX2-21" fmla="*/ 2382 w 275965"/>
                  <a:gd name="connsiteY2-22" fmla="*/ 395287 h 395287"/>
                  <a:gd name="connsiteX3-23" fmla="*/ 0 w 275965"/>
                  <a:gd name="connsiteY3-24" fmla="*/ 0 h 395287"/>
                  <a:gd name="connsiteX0-25" fmla="*/ 0 w 275965"/>
                  <a:gd name="connsiteY0-26" fmla="*/ 0 h 395287"/>
                  <a:gd name="connsiteX1-27" fmla="*/ 266440 w 275965"/>
                  <a:gd name="connsiteY1-28" fmla="*/ 109348 h 395287"/>
                </a:gdLst>
                <a:ahLst/>
                <a:cxnLst>
                  <a:cxn ang="0">
                    <a:pos x="connsiteX0-1" y="connsiteY0-2"/>
                  </a:cxn>
                  <a:cxn ang="0">
                    <a:pos x="connsiteX1-3" y="connsiteY1-4"/>
                  </a:cxn>
                </a:cxnLst>
                <a:rect l="l" t="t" r="r" b="b"/>
                <a:pathLst>
                  <a:path w="275965" h="395287" stroke="0" extrusionOk="0">
                    <a:moveTo>
                      <a:pt x="0" y="0"/>
                    </a:moveTo>
                    <a:cubicBezTo>
                      <a:pt x="99629" y="0"/>
                      <a:pt x="196532" y="32544"/>
                      <a:pt x="275965" y="92680"/>
                    </a:cubicBezTo>
                    <a:lnTo>
                      <a:pt x="2382" y="395287"/>
                    </a:lnTo>
                    <a:cubicBezTo>
                      <a:pt x="2382" y="242887"/>
                      <a:pt x="0" y="152400"/>
                      <a:pt x="0" y="0"/>
                    </a:cubicBezTo>
                    <a:close/>
                  </a:path>
                  <a:path w="275965" h="395287" fill="none">
                    <a:moveTo>
                      <a:pt x="0" y="0"/>
                    </a:moveTo>
                    <a:cubicBezTo>
                      <a:pt x="99629" y="0"/>
                      <a:pt x="187007" y="49212"/>
                      <a:pt x="266440" y="109348"/>
                    </a:cubicBezTo>
                  </a:path>
                </a:pathLst>
              </a:custGeom>
              <a:ln w="444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5" dirty="0"/>
              </a:p>
            </p:txBody>
          </p:sp>
          <p:sp>
            <p:nvSpPr>
              <p:cNvPr id="54" name="弧形 39"/>
              <p:cNvSpPr/>
              <p:nvPr/>
            </p:nvSpPr>
            <p:spPr>
              <a:xfrm rot="11017664">
                <a:off x="1648069" y="5982392"/>
                <a:ext cx="275965" cy="395287"/>
              </a:xfrm>
              <a:custGeom>
                <a:avLst/>
                <a:gdLst>
                  <a:gd name="connsiteX0" fmla="*/ 457200 w 914400"/>
                  <a:gd name="connsiteY0" fmla="*/ 0 h 914400"/>
                  <a:gd name="connsiteX1" fmla="*/ 733165 w 914400"/>
                  <a:gd name="connsiteY1" fmla="*/ 92680 h 914400"/>
                  <a:gd name="connsiteX2" fmla="*/ 457200 w 914400"/>
                  <a:gd name="connsiteY2" fmla="*/ 457200 h 914400"/>
                  <a:gd name="connsiteX3" fmla="*/ 457200 w 914400"/>
                  <a:gd name="connsiteY3" fmla="*/ 0 h 914400"/>
                  <a:gd name="connsiteX0-1" fmla="*/ 457200 w 914400"/>
                  <a:gd name="connsiteY0-2" fmla="*/ 0 h 914400"/>
                  <a:gd name="connsiteX1-3" fmla="*/ 733165 w 914400"/>
                  <a:gd name="connsiteY1-4" fmla="*/ 92680 h 914400"/>
                  <a:gd name="connsiteX0-5" fmla="*/ 0 w 275965"/>
                  <a:gd name="connsiteY0-6" fmla="*/ 0 h 395287"/>
                  <a:gd name="connsiteX1-7" fmla="*/ 275965 w 275965"/>
                  <a:gd name="connsiteY1-8" fmla="*/ 92680 h 395287"/>
                  <a:gd name="connsiteX2-9" fmla="*/ 2382 w 275965"/>
                  <a:gd name="connsiteY2-10" fmla="*/ 395287 h 395287"/>
                  <a:gd name="connsiteX3-11" fmla="*/ 0 w 275965"/>
                  <a:gd name="connsiteY3-12" fmla="*/ 0 h 395287"/>
                  <a:gd name="connsiteX0-13" fmla="*/ 0 w 275965"/>
                  <a:gd name="connsiteY0-14" fmla="*/ 0 h 395287"/>
                  <a:gd name="connsiteX1-15" fmla="*/ 275965 w 275965"/>
                  <a:gd name="connsiteY1-16" fmla="*/ 92680 h 395287"/>
                  <a:gd name="connsiteX0-17" fmla="*/ 0 w 275965"/>
                  <a:gd name="connsiteY0-18" fmla="*/ 0 h 395287"/>
                  <a:gd name="connsiteX1-19" fmla="*/ 275965 w 275965"/>
                  <a:gd name="connsiteY1-20" fmla="*/ 92680 h 395287"/>
                  <a:gd name="connsiteX2-21" fmla="*/ 2382 w 275965"/>
                  <a:gd name="connsiteY2-22" fmla="*/ 395287 h 395287"/>
                  <a:gd name="connsiteX3-23" fmla="*/ 0 w 275965"/>
                  <a:gd name="connsiteY3-24" fmla="*/ 0 h 395287"/>
                  <a:gd name="connsiteX0-25" fmla="*/ 0 w 275965"/>
                  <a:gd name="connsiteY0-26" fmla="*/ 0 h 395287"/>
                  <a:gd name="connsiteX1-27" fmla="*/ 266440 w 275965"/>
                  <a:gd name="connsiteY1-28" fmla="*/ 109348 h 395287"/>
                </a:gdLst>
                <a:ahLst/>
                <a:cxnLst>
                  <a:cxn ang="0">
                    <a:pos x="connsiteX0-1" y="connsiteY0-2"/>
                  </a:cxn>
                  <a:cxn ang="0">
                    <a:pos x="connsiteX1-3" y="connsiteY1-4"/>
                  </a:cxn>
                </a:cxnLst>
                <a:rect l="l" t="t" r="r" b="b"/>
                <a:pathLst>
                  <a:path w="275965" h="395287" stroke="0" extrusionOk="0">
                    <a:moveTo>
                      <a:pt x="0" y="0"/>
                    </a:moveTo>
                    <a:cubicBezTo>
                      <a:pt x="99629" y="0"/>
                      <a:pt x="196532" y="32544"/>
                      <a:pt x="275965" y="92680"/>
                    </a:cubicBezTo>
                    <a:lnTo>
                      <a:pt x="2382" y="395287"/>
                    </a:lnTo>
                    <a:cubicBezTo>
                      <a:pt x="2382" y="242887"/>
                      <a:pt x="0" y="152400"/>
                      <a:pt x="0" y="0"/>
                    </a:cubicBezTo>
                    <a:close/>
                  </a:path>
                  <a:path w="275965" h="395287" fill="none">
                    <a:moveTo>
                      <a:pt x="0" y="0"/>
                    </a:moveTo>
                    <a:cubicBezTo>
                      <a:pt x="99629" y="0"/>
                      <a:pt x="187007" y="49212"/>
                      <a:pt x="266440" y="109348"/>
                    </a:cubicBezTo>
                  </a:path>
                </a:pathLst>
              </a:custGeom>
              <a:ln w="444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5" dirty="0"/>
              </a:p>
            </p:txBody>
          </p:sp>
        </p:grpSp>
        <p:sp>
          <p:nvSpPr>
            <p:cNvPr id="46" name="矩形 45"/>
            <p:cNvSpPr/>
            <p:nvPr/>
          </p:nvSpPr>
          <p:spPr>
            <a:xfrm>
              <a:off x="427725" y="5975594"/>
              <a:ext cx="893387" cy="261966"/>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区县、部门</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grpSp>
      <p:grpSp>
        <p:nvGrpSpPr>
          <p:cNvPr id="55" name="组合 54"/>
          <p:cNvGrpSpPr/>
          <p:nvPr/>
        </p:nvGrpSpPr>
        <p:grpSpPr>
          <a:xfrm>
            <a:off x="10291421" y="2903321"/>
            <a:ext cx="1208167" cy="1208166"/>
            <a:chOff x="9774454" y="3706699"/>
            <a:chExt cx="1212784" cy="1212783"/>
          </a:xfrm>
        </p:grpSpPr>
        <p:sp>
          <p:nvSpPr>
            <p:cNvPr id="56" name="矩形 55"/>
            <p:cNvSpPr/>
            <p:nvPr/>
          </p:nvSpPr>
          <p:spPr>
            <a:xfrm>
              <a:off x="9952522" y="3898232"/>
              <a:ext cx="856649" cy="856649"/>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57" name="矩形 56"/>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58" name="矩形 57"/>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59" name="直接连接符 58"/>
            <p:cNvCxnSpPr>
              <a:stCxn id="57" idx="0"/>
              <a:endCxn id="57"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58" idx="0"/>
              <a:endCxn id="58"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62" name="矩形 61"/>
            <p:cNvSpPr/>
            <p:nvPr/>
          </p:nvSpPr>
          <p:spPr>
            <a:xfrm>
              <a:off x="10006384" y="4182286"/>
              <a:ext cx="751785" cy="261966"/>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交互查询</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grpSp>
      <p:grpSp>
        <p:nvGrpSpPr>
          <p:cNvPr id="63" name="组合 62"/>
          <p:cNvGrpSpPr/>
          <p:nvPr/>
        </p:nvGrpSpPr>
        <p:grpSpPr>
          <a:xfrm>
            <a:off x="10291421" y="4226870"/>
            <a:ext cx="1208167" cy="1208166"/>
            <a:chOff x="9774454" y="3706699"/>
            <a:chExt cx="1212784" cy="1212783"/>
          </a:xfrm>
        </p:grpSpPr>
        <p:sp>
          <p:nvSpPr>
            <p:cNvPr id="64" name="矩形 63"/>
            <p:cNvSpPr/>
            <p:nvPr/>
          </p:nvSpPr>
          <p:spPr>
            <a:xfrm>
              <a:off x="9952522" y="3898232"/>
              <a:ext cx="856649" cy="856649"/>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65" name="矩形 64"/>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66" name="矩形 65"/>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67" name="直接连接符 66"/>
            <p:cNvCxnSpPr>
              <a:stCxn id="65" idx="0"/>
              <a:endCxn id="65"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66" idx="0"/>
              <a:endCxn id="66"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70" name="矩形 69"/>
            <p:cNvSpPr/>
            <p:nvPr/>
          </p:nvSpPr>
          <p:spPr>
            <a:xfrm>
              <a:off x="10006384" y="4182286"/>
              <a:ext cx="751785" cy="261966"/>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动态监测</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grpSp>
      <p:grpSp>
        <p:nvGrpSpPr>
          <p:cNvPr id="71" name="组合 70"/>
          <p:cNvGrpSpPr/>
          <p:nvPr/>
        </p:nvGrpSpPr>
        <p:grpSpPr>
          <a:xfrm>
            <a:off x="10290133" y="5513857"/>
            <a:ext cx="1208167" cy="1208166"/>
            <a:chOff x="9774454" y="3706699"/>
            <a:chExt cx="1212784" cy="1212783"/>
          </a:xfrm>
        </p:grpSpPr>
        <p:sp>
          <p:nvSpPr>
            <p:cNvPr id="72" name="矩形 71"/>
            <p:cNvSpPr/>
            <p:nvPr/>
          </p:nvSpPr>
          <p:spPr>
            <a:xfrm>
              <a:off x="9952522" y="3898232"/>
              <a:ext cx="856649" cy="856649"/>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73" name="矩形 72"/>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74" name="矩形 73"/>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75" name="直接连接符 74"/>
            <p:cNvCxnSpPr>
              <a:stCxn id="73" idx="0"/>
              <a:endCxn id="73"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74" idx="0"/>
              <a:endCxn id="74"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78" name="矩形 77"/>
            <p:cNvSpPr/>
            <p:nvPr/>
          </p:nvSpPr>
          <p:spPr>
            <a:xfrm>
              <a:off x="10006384" y="4182286"/>
              <a:ext cx="751785" cy="261966"/>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模型分析</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grpSp>
      <p:grpSp>
        <p:nvGrpSpPr>
          <p:cNvPr id="240" name="组合 239"/>
          <p:cNvGrpSpPr/>
          <p:nvPr/>
        </p:nvGrpSpPr>
        <p:grpSpPr>
          <a:xfrm>
            <a:off x="6124166" y="776003"/>
            <a:ext cx="1032814" cy="332069"/>
            <a:chOff x="9117525" y="1196854"/>
            <a:chExt cx="1036759" cy="333338"/>
          </a:xfrm>
        </p:grpSpPr>
        <p:grpSp>
          <p:nvGrpSpPr>
            <p:cNvPr id="89" name="组合 88"/>
            <p:cNvGrpSpPr/>
            <p:nvPr/>
          </p:nvGrpSpPr>
          <p:grpSpPr>
            <a:xfrm>
              <a:off x="9117525" y="1196854"/>
              <a:ext cx="333338" cy="333338"/>
              <a:chOff x="8795579" y="1677661"/>
              <a:chExt cx="1212784" cy="1212783"/>
            </a:xfrm>
          </p:grpSpPr>
          <p:grpSp>
            <p:nvGrpSpPr>
              <p:cNvPr id="79" name="组合 78"/>
              <p:cNvGrpSpPr/>
              <p:nvPr/>
            </p:nvGrpSpPr>
            <p:grpSpPr>
              <a:xfrm>
                <a:off x="8795579" y="1677661"/>
                <a:ext cx="1212784" cy="1212783"/>
                <a:chOff x="9774454" y="3706699"/>
                <a:chExt cx="1212784" cy="1212783"/>
              </a:xfrm>
            </p:grpSpPr>
            <p:sp>
              <p:nvSpPr>
                <p:cNvPr id="80" name="矩形 79"/>
                <p:cNvSpPr/>
                <p:nvPr/>
              </p:nvSpPr>
              <p:spPr>
                <a:xfrm>
                  <a:off x="9952522" y="3898232"/>
                  <a:ext cx="856649" cy="856649"/>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81" name="矩形 80"/>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82" name="矩形 81"/>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83" name="直接连接符 82"/>
                <p:cNvCxnSpPr>
                  <a:stCxn id="81" idx="0"/>
                  <a:endCxn id="81"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82" idx="0"/>
                  <a:endCxn id="82"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87" name="矩形 86"/>
              <p:cNvSpPr/>
              <p:nvPr/>
            </p:nvSpPr>
            <p:spPr>
              <a:xfrm>
                <a:off x="9083797" y="1965879"/>
                <a:ext cx="652812" cy="65281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88" name="矩形 87"/>
              <p:cNvSpPr/>
              <p:nvPr/>
            </p:nvSpPr>
            <p:spPr>
              <a:xfrm>
                <a:off x="9148512" y="2030594"/>
                <a:ext cx="523382" cy="523382"/>
              </a:xfrm>
              <a:prstGeom prst="rect">
                <a:avLst/>
              </a:prstGeom>
              <a:solidFill>
                <a:srgbClr val="0070C0">
                  <a:alpha val="69804"/>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110" name="矩形 109"/>
            <p:cNvSpPr/>
            <p:nvPr/>
          </p:nvSpPr>
          <p:spPr>
            <a:xfrm>
              <a:off x="9402501" y="1230021"/>
              <a:ext cx="751783" cy="261966"/>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实时人数</a:t>
              </a:r>
              <a:endParaRPr lang="zh-CN" altLang="en-US" sz="1095" dirty="0">
                <a:solidFill>
                  <a:schemeClr val="bg1">
                    <a:lumMod val="50000"/>
                  </a:schemeClr>
                </a:solidFill>
                <a:latin typeface="华康俪金黑W8" panose="020B0809000000000000" pitchFamily="49" charset="-122"/>
                <a:ea typeface="华康俪金黑W8" panose="020B0809000000000000" pitchFamily="49" charset="-122"/>
              </a:endParaRPr>
            </a:p>
          </p:txBody>
        </p:sp>
      </p:grpSp>
      <p:grpSp>
        <p:nvGrpSpPr>
          <p:cNvPr id="241" name="组合 240"/>
          <p:cNvGrpSpPr/>
          <p:nvPr/>
        </p:nvGrpSpPr>
        <p:grpSpPr>
          <a:xfrm>
            <a:off x="6124154" y="1186512"/>
            <a:ext cx="1032814" cy="332069"/>
            <a:chOff x="9117525" y="1707732"/>
            <a:chExt cx="1036761" cy="333338"/>
          </a:xfrm>
        </p:grpSpPr>
        <p:grpSp>
          <p:nvGrpSpPr>
            <p:cNvPr id="90" name="组合 89"/>
            <p:cNvGrpSpPr/>
            <p:nvPr/>
          </p:nvGrpSpPr>
          <p:grpSpPr>
            <a:xfrm>
              <a:off x="9117525" y="1707732"/>
              <a:ext cx="333338" cy="333338"/>
              <a:chOff x="8795579" y="1677661"/>
              <a:chExt cx="1212784" cy="1212783"/>
            </a:xfrm>
          </p:grpSpPr>
          <p:grpSp>
            <p:nvGrpSpPr>
              <p:cNvPr id="91" name="组合 90"/>
              <p:cNvGrpSpPr/>
              <p:nvPr/>
            </p:nvGrpSpPr>
            <p:grpSpPr>
              <a:xfrm>
                <a:off x="8795579" y="1677661"/>
                <a:ext cx="1212784" cy="1212783"/>
                <a:chOff x="9774454" y="3706699"/>
                <a:chExt cx="1212784" cy="1212783"/>
              </a:xfrm>
            </p:grpSpPr>
            <p:sp>
              <p:nvSpPr>
                <p:cNvPr id="94" name="矩形 93"/>
                <p:cNvSpPr/>
                <p:nvPr/>
              </p:nvSpPr>
              <p:spPr>
                <a:xfrm>
                  <a:off x="9952522" y="3898232"/>
                  <a:ext cx="856649" cy="856649"/>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95" name="矩形 94"/>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96" name="矩形 95"/>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97" name="直接连接符 96"/>
                <p:cNvCxnSpPr>
                  <a:stCxn id="95" idx="0"/>
                  <a:endCxn id="95"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96" idx="0"/>
                  <a:endCxn id="96"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92" name="矩形 91"/>
              <p:cNvSpPr/>
              <p:nvPr/>
            </p:nvSpPr>
            <p:spPr>
              <a:xfrm>
                <a:off x="9083797" y="1965879"/>
                <a:ext cx="652812" cy="65281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93" name="矩形 92"/>
              <p:cNvSpPr/>
              <p:nvPr/>
            </p:nvSpPr>
            <p:spPr>
              <a:xfrm>
                <a:off x="9148512" y="2030594"/>
                <a:ext cx="523382" cy="523382"/>
              </a:xfrm>
              <a:prstGeom prst="rect">
                <a:avLst/>
              </a:prstGeom>
              <a:solidFill>
                <a:srgbClr val="0070C0">
                  <a:alpha val="69804"/>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112" name="矩形 111"/>
            <p:cNvSpPr/>
            <p:nvPr/>
          </p:nvSpPr>
          <p:spPr>
            <a:xfrm>
              <a:off x="9402501" y="1735995"/>
              <a:ext cx="751785" cy="261966"/>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客流趋势</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grpSp>
      <p:cxnSp>
        <p:nvCxnSpPr>
          <p:cNvPr id="114" name="直接连接符 113"/>
          <p:cNvCxnSpPr/>
          <p:nvPr/>
        </p:nvCxnSpPr>
        <p:spPr>
          <a:xfrm>
            <a:off x="3569271" y="2569937"/>
            <a:ext cx="0" cy="291233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620965" y="3106921"/>
            <a:ext cx="0" cy="291233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23204" y="63185"/>
            <a:ext cx="12145592" cy="521553"/>
          </a:xfrm>
          <a:prstGeom prst="rect">
            <a:avLst/>
          </a:prstGeom>
          <a:noFill/>
        </p:spPr>
        <p:txBody>
          <a:bodyPr wrap="square" anchor="ctr">
            <a:spAutoFit/>
          </a:bodyPr>
          <a:lstStyle/>
          <a:p>
            <a:pPr algn="ctr"/>
            <a:r>
              <a:rPr lang="zh-CN" altLang="en-US" sz="2790" dirty="0">
                <a:solidFill>
                  <a:schemeClr val="accent5">
                    <a:lumMod val="50000"/>
                  </a:schemeClr>
                </a:solidFill>
                <a:latin typeface="华康俪金黑W8" panose="020B0809000000000000" pitchFamily="49" charset="-122"/>
                <a:ea typeface="华康俪金黑W8" panose="020B0809000000000000" pitchFamily="49" charset="-122"/>
              </a:rPr>
              <a:t>国内最具影响力的旅游监测及决策支持系统</a:t>
            </a:r>
            <a:endParaRPr lang="zh-CN" altLang="en-US" sz="2790" dirty="0">
              <a:solidFill>
                <a:schemeClr val="accent5">
                  <a:lumMod val="50000"/>
                </a:schemeClr>
              </a:solidFill>
              <a:latin typeface="华康俪金黑W8" panose="020B0809000000000000" pitchFamily="49" charset="-122"/>
              <a:ea typeface="华康俪金黑W8" panose="020B0809000000000000" pitchFamily="49" charset="-122"/>
            </a:endParaRPr>
          </a:p>
        </p:txBody>
      </p:sp>
      <p:grpSp>
        <p:nvGrpSpPr>
          <p:cNvPr id="133" name="组合 132"/>
          <p:cNvGrpSpPr/>
          <p:nvPr/>
        </p:nvGrpSpPr>
        <p:grpSpPr>
          <a:xfrm>
            <a:off x="2652472" y="1253127"/>
            <a:ext cx="350676" cy="350676"/>
            <a:chOff x="8795579" y="1677661"/>
            <a:chExt cx="1212784" cy="1212783"/>
          </a:xfrm>
        </p:grpSpPr>
        <p:grpSp>
          <p:nvGrpSpPr>
            <p:cNvPr id="134" name="组合 133"/>
            <p:cNvGrpSpPr/>
            <p:nvPr/>
          </p:nvGrpSpPr>
          <p:grpSpPr>
            <a:xfrm>
              <a:off x="8795579" y="1677661"/>
              <a:ext cx="1212784" cy="1212783"/>
              <a:chOff x="9774454" y="3706699"/>
              <a:chExt cx="1212784" cy="1212783"/>
            </a:xfrm>
          </p:grpSpPr>
          <p:sp>
            <p:nvSpPr>
              <p:cNvPr id="137" name="矩形 136"/>
              <p:cNvSpPr/>
              <p:nvPr/>
            </p:nvSpPr>
            <p:spPr>
              <a:xfrm>
                <a:off x="9952522" y="3898232"/>
                <a:ext cx="856649" cy="856649"/>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138" name="矩形 137"/>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139" name="矩形 138"/>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140" name="直接连接符 139"/>
              <p:cNvCxnSpPr>
                <a:stCxn id="138" idx="0"/>
                <a:endCxn id="138"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39" idx="0"/>
                <a:endCxn id="139"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135" name="矩形 134"/>
            <p:cNvSpPr/>
            <p:nvPr/>
          </p:nvSpPr>
          <p:spPr>
            <a:xfrm>
              <a:off x="9083797" y="1965879"/>
              <a:ext cx="652812" cy="65281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136" name="矩形 135"/>
            <p:cNvSpPr/>
            <p:nvPr/>
          </p:nvSpPr>
          <p:spPr>
            <a:xfrm>
              <a:off x="9148512" y="2030594"/>
              <a:ext cx="523382" cy="523382"/>
            </a:xfrm>
            <a:prstGeom prst="rect">
              <a:avLst/>
            </a:prstGeom>
            <a:solidFill>
              <a:srgbClr val="00B0F0">
                <a:alpha val="69804"/>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grpSp>
        <p:nvGrpSpPr>
          <p:cNvPr id="143" name="组合 142"/>
          <p:cNvGrpSpPr/>
          <p:nvPr/>
        </p:nvGrpSpPr>
        <p:grpSpPr>
          <a:xfrm>
            <a:off x="2652472" y="1762060"/>
            <a:ext cx="350676" cy="350676"/>
            <a:chOff x="8795579" y="1677661"/>
            <a:chExt cx="1212784" cy="1212783"/>
          </a:xfrm>
        </p:grpSpPr>
        <p:grpSp>
          <p:nvGrpSpPr>
            <p:cNvPr id="144" name="组合 143"/>
            <p:cNvGrpSpPr/>
            <p:nvPr/>
          </p:nvGrpSpPr>
          <p:grpSpPr>
            <a:xfrm>
              <a:off x="8795579" y="1677661"/>
              <a:ext cx="1212784" cy="1212783"/>
              <a:chOff x="9774454" y="3706699"/>
              <a:chExt cx="1212784" cy="1212783"/>
            </a:xfrm>
          </p:grpSpPr>
          <p:sp>
            <p:nvSpPr>
              <p:cNvPr id="147" name="矩形 146"/>
              <p:cNvSpPr/>
              <p:nvPr/>
            </p:nvSpPr>
            <p:spPr>
              <a:xfrm>
                <a:off x="9952522" y="3898232"/>
                <a:ext cx="856649" cy="856649"/>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148" name="矩形 147"/>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149" name="矩形 148"/>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150" name="直接连接符 149"/>
              <p:cNvCxnSpPr>
                <a:stCxn id="148" idx="0"/>
                <a:endCxn id="148"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49" idx="0"/>
                <a:endCxn id="149"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145" name="矩形 144"/>
            <p:cNvSpPr/>
            <p:nvPr/>
          </p:nvSpPr>
          <p:spPr>
            <a:xfrm>
              <a:off x="9083797" y="1965879"/>
              <a:ext cx="652812" cy="65281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146" name="矩形 145"/>
            <p:cNvSpPr/>
            <p:nvPr/>
          </p:nvSpPr>
          <p:spPr>
            <a:xfrm>
              <a:off x="9148512" y="2030594"/>
              <a:ext cx="523382" cy="523382"/>
            </a:xfrm>
            <a:prstGeom prst="rect">
              <a:avLst/>
            </a:prstGeom>
            <a:solidFill>
              <a:srgbClr val="00B0F0">
                <a:alpha val="69804"/>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grpSp>
        <p:nvGrpSpPr>
          <p:cNvPr id="153" name="组合 152"/>
          <p:cNvGrpSpPr/>
          <p:nvPr/>
        </p:nvGrpSpPr>
        <p:grpSpPr>
          <a:xfrm>
            <a:off x="2652472" y="2270994"/>
            <a:ext cx="350676" cy="350676"/>
            <a:chOff x="8795579" y="1677661"/>
            <a:chExt cx="1212784" cy="1212783"/>
          </a:xfrm>
        </p:grpSpPr>
        <p:grpSp>
          <p:nvGrpSpPr>
            <p:cNvPr id="154" name="组合 153"/>
            <p:cNvGrpSpPr/>
            <p:nvPr/>
          </p:nvGrpSpPr>
          <p:grpSpPr>
            <a:xfrm>
              <a:off x="8795579" y="1677661"/>
              <a:ext cx="1212784" cy="1212783"/>
              <a:chOff x="9774454" y="3706699"/>
              <a:chExt cx="1212784" cy="1212783"/>
            </a:xfrm>
          </p:grpSpPr>
          <p:sp>
            <p:nvSpPr>
              <p:cNvPr id="157" name="矩形 156"/>
              <p:cNvSpPr/>
              <p:nvPr/>
            </p:nvSpPr>
            <p:spPr>
              <a:xfrm>
                <a:off x="9952522" y="3898232"/>
                <a:ext cx="856649" cy="856649"/>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158" name="矩形 157"/>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159" name="矩形 158"/>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160" name="直接连接符 159"/>
              <p:cNvCxnSpPr>
                <a:stCxn id="158" idx="0"/>
                <a:endCxn id="158"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59" idx="0"/>
                <a:endCxn id="159"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2" name="矩形 161"/>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155" name="矩形 154"/>
            <p:cNvSpPr/>
            <p:nvPr/>
          </p:nvSpPr>
          <p:spPr>
            <a:xfrm>
              <a:off x="9083797" y="1965879"/>
              <a:ext cx="652812" cy="65281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156" name="矩形 155"/>
            <p:cNvSpPr/>
            <p:nvPr/>
          </p:nvSpPr>
          <p:spPr>
            <a:xfrm>
              <a:off x="9148512" y="2030594"/>
              <a:ext cx="523382" cy="523382"/>
            </a:xfrm>
            <a:prstGeom prst="rect">
              <a:avLst/>
            </a:prstGeom>
            <a:solidFill>
              <a:srgbClr val="00B0F0">
                <a:alpha val="69804"/>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167" name="矩形 166"/>
          <p:cNvSpPr/>
          <p:nvPr/>
        </p:nvSpPr>
        <p:spPr>
          <a:xfrm>
            <a:off x="1962449" y="1302988"/>
            <a:ext cx="748923" cy="260969"/>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游客来源</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sp>
        <p:nvSpPr>
          <p:cNvPr id="168" name="矩形 167"/>
          <p:cNvSpPr/>
          <p:nvPr/>
        </p:nvSpPr>
        <p:spPr>
          <a:xfrm>
            <a:off x="1900735" y="2330063"/>
            <a:ext cx="889987" cy="260969"/>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竞争力指数</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sp>
        <p:nvSpPr>
          <p:cNvPr id="169" name="矩形 168"/>
          <p:cNvSpPr/>
          <p:nvPr/>
        </p:nvSpPr>
        <p:spPr>
          <a:xfrm>
            <a:off x="1883103" y="1807036"/>
            <a:ext cx="889987" cy="260969"/>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吸引力指数</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grpSp>
        <p:nvGrpSpPr>
          <p:cNvPr id="191" name="组合 190"/>
          <p:cNvGrpSpPr/>
          <p:nvPr/>
        </p:nvGrpSpPr>
        <p:grpSpPr>
          <a:xfrm>
            <a:off x="9119702" y="1241475"/>
            <a:ext cx="332069" cy="332069"/>
            <a:chOff x="8795579" y="1677661"/>
            <a:chExt cx="1212784" cy="1212783"/>
          </a:xfrm>
        </p:grpSpPr>
        <p:grpSp>
          <p:nvGrpSpPr>
            <p:cNvPr id="192" name="组合 191"/>
            <p:cNvGrpSpPr/>
            <p:nvPr/>
          </p:nvGrpSpPr>
          <p:grpSpPr>
            <a:xfrm>
              <a:off x="8795579" y="1677661"/>
              <a:ext cx="1212784" cy="1212783"/>
              <a:chOff x="9774454" y="3706699"/>
              <a:chExt cx="1212784" cy="1212783"/>
            </a:xfrm>
          </p:grpSpPr>
          <p:sp>
            <p:nvSpPr>
              <p:cNvPr id="195" name="矩形 194"/>
              <p:cNvSpPr/>
              <p:nvPr/>
            </p:nvSpPr>
            <p:spPr>
              <a:xfrm>
                <a:off x="9952522" y="3898232"/>
                <a:ext cx="856649" cy="856649"/>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196" name="矩形 195"/>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197" name="矩形 196"/>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198" name="直接连接符 197"/>
              <p:cNvCxnSpPr>
                <a:stCxn id="196" idx="0"/>
                <a:endCxn id="196"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197" idx="0"/>
                <a:endCxn id="197"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193" name="矩形 192"/>
            <p:cNvSpPr/>
            <p:nvPr/>
          </p:nvSpPr>
          <p:spPr>
            <a:xfrm>
              <a:off x="9083797" y="1965879"/>
              <a:ext cx="652812" cy="65281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194" name="矩形 193"/>
            <p:cNvSpPr/>
            <p:nvPr/>
          </p:nvSpPr>
          <p:spPr>
            <a:xfrm>
              <a:off x="9148512" y="2030594"/>
              <a:ext cx="523382" cy="523382"/>
            </a:xfrm>
            <a:prstGeom prst="rect">
              <a:avLst/>
            </a:prstGeom>
            <a:solidFill>
              <a:srgbClr val="002060">
                <a:alpha val="6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grpSp>
        <p:nvGrpSpPr>
          <p:cNvPr id="201" name="组合 200"/>
          <p:cNvGrpSpPr/>
          <p:nvPr/>
        </p:nvGrpSpPr>
        <p:grpSpPr>
          <a:xfrm>
            <a:off x="9119702" y="1750408"/>
            <a:ext cx="332069" cy="332069"/>
            <a:chOff x="8795579" y="1677661"/>
            <a:chExt cx="1212784" cy="1212783"/>
          </a:xfrm>
        </p:grpSpPr>
        <p:grpSp>
          <p:nvGrpSpPr>
            <p:cNvPr id="202" name="组合 201"/>
            <p:cNvGrpSpPr/>
            <p:nvPr/>
          </p:nvGrpSpPr>
          <p:grpSpPr>
            <a:xfrm>
              <a:off x="8795579" y="1677661"/>
              <a:ext cx="1212784" cy="1212783"/>
              <a:chOff x="9774454" y="3706699"/>
              <a:chExt cx="1212784" cy="1212783"/>
            </a:xfrm>
          </p:grpSpPr>
          <p:sp>
            <p:nvSpPr>
              <p:cNvPr id="205" name="矩形 204"/>
              <p:cNvSpPr/>
              <p:nvPr/>
            </p:nvSpPr>
            <p:spPr>
              <a:xfrm>
                <a:off x="9952522" y="3898232"/>
                <a:ext cx="856649" cy="856649"/>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206" name="矩形 205"/>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207" name="矩形 206"/>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208" name="直接连接符 207"/>
              <p:cNvCxnSpPr>
                <a:stCxn id="206" idx="0"/>
                <a:endCxn id="206"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207" idx="0"/>
                <a:endCxn id="207"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0" name="矩形 209"/>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203" name="矩形 202"/>
            <p:cNvSpPr/>
            <p:nvPr/>
          </p:nvSpPr>
          <p:spPr>
            <a:xfrm>
              <a:off x="9083797" y="1965879"/>
              <a:ext cx="652812" cy="65281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04" name="矩形 203"/>
            <p:cNvSpPr/>
            <p:nvPr/>
          </p:nvSpPr>
          <p:spPr>
            <a:xfrm>
              <a:off x="9148512" y="2030594"/>
              <a:ext cx="523382" cy="523382"/>
            </a:xfrm>
            <a:prstGeom prst="rect">
              <a:avLst/>
            </a:prstGeom>
            <a:solidFill>
              <a:srgbClr val="002060">
                <a:alpha val="6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grpSp>
        <p:nvGrpSpPr>
          <p:cNvPr id="211" name="组合 210"/>
          <p:cNvGrpSpPr/>
          <p:nvPr/>
        </p:nvGrpSpPr>
        <p:grpSpPr>
          <a:xfrm>
            <a:off x="9119702" y="2259342"/>
            <a:ext cx="332069" cy="332069"/>
            <a:chOff x="8795579" y="1677661"/>
            <a:chExt cx="1212784" cy="1212783"/>
          </a:xfrm>
        </p:grpSpPr>
        <p:grpSp>
          <p:nvGrpSpPr>
            <p:cNvPr id="212" name="组合 211"/>
            <p:cNvGrpSpPr/>
            <p:nvPr/>
          </p:nvGrpSpPr>
          <p:grpSpPr>
            <a:xfrm>
              <a:off x="8795579" y="1677661"/>
              <a:ext cx="1212784" cy="1212783"/>
              <a:chOff x="9774454" y="3706699"/>
              <a:chExt cx="1212784" cy="1212783"/>
            </a:xfrm>
          </p:grpSpPr>
          <p:sp>
            <p:nvSpPr>
              <p:cNvPr id="215" name="矩形 214"/>
              <p:cNvSpPr/>
              <p:nvPr/>
            </p:nvSpPr>
            <p:spPr>
              <a:xfrm>
                <a:off x="9952522" y="3898232"/>
                <a:ext cx="856649" cy="856649"/>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216" name="矩形 215"/>
              <p:cNvSpPr/>
              <p:nvPr/>
            </p:nvSpPr>
            <p:spPr>
              <a:xfrm>
                <a:off x="10188341" y="3706699"/>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a:p>
            </p:txBody>
          </p:sp>
          <p:sp>
            <p:nvSpPr>
              <p:cNvPr id="217" name="矩形 216"/>
              <p:cNvSpPr/>
              <p:nvPr/>
            </p:nvSpPr>
            <p:spPr>
              <a:xfrm rot="16200000">
                <a:off x="10188341" y="3720165"/>
                <a:ext cx="385010" cy="121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cxnSp>
            <p:nvCxnSpPr>
              <p:cNvPr id="218" name="直接连接符 217"/>
              <p:cNvCxnSpPr>
                <a:stCxn id="216" idx="0"/>
                <a:endCxn id="216" idx="2"/>
              </p:cNvCxnSpPr>
              <p:nvPr/>
            </p:nvCxnSpPr>
            <p:spPr>
              <a:xfrm>
                <a:off x="10380846" y="3706699"/>
                <a:ext cx="0" cy="1212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217" idx="0"/>
                <a:endCxn id="217" idx="2"/>
              </p:cNvCxnSpPr>
              <p:nvPr/>
            </p:nvCxnSpPr>
            <p:spPr>
              <a:xfrm>
                <a:off x="9774455" y="4326557"/>
                <a:ext cx="121278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10062672" y="3994917"/>
                <a:ext cx="652812" cy="652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213" name="矩形 212"/>
            <p:cNvSpPr/>
            <p:nvPr/>
          </p:nvSpPr>
          <p:spPr>
            <a:xfrm>
              <a:off x="9083797" y="1965879"/>
              <a:ext cx="652812" cy="65281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14" name="矩形 213"/>
            <p:cNvSpPr/>
            <p:nvPr/>
          </p:nvSpPr>
          <p:spPr>
            <a:xfrm>
              <a:off x="9148512" y="2030594"/>
              <a:ext cx="523382" cy="523382"/>
            </a:xfrm>
            <a:prstGeom prst="rect">
              <a:avLst/>
            </a:prstGeom>
            <a:solidFill>
              <a:srgbClr val="002060">
                <a:alpha val="6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grpSp>
      <p:sp>
        <p:nvSpPr>
          <p:cNvPr id="221" name="矩形 220"/>
          <p:cNvSpPr/>
          <p:nvPr/>
        </p:nvSpPr>
        <p:spPr>
          <a:xfrm>
            <a:off x="9403594" y="1274516"/>
            <a:ext cx="746072" cy="260969"/>
          </a:xfrm>
          <a:prstGeom prst="rect">
            <a:avLst/>
          </a:prstGeom>
        </p:spPr>
        <p:txBody>
          <a:bodyPr wrap="squar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消费贡献</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sp>
        <p:nvSpPr>
          <p:cNvPr id="222" name="矩形 221"/>
          <p:cNvSpPr/>
          <p:nvPr/>
        </p:nvSpPr>
        <p:spPr>
          <a:xfrm>
            <a:off x="11640232" y="3630407"/>
            <a:ext cx="318207" cy="2143151"/>
          </a:xfrm>
          <a:prstGeom prst="rect">
            <a:avLst/>
          </a:prstGeom>
        </p:spPr>
        <p:txBody>
          <a:bodyPr wrap="square">
            <a:spAutoFit/>
          </a:bodyPr>
          <a:lstStyle/>
          <a:p>
            <a:pPr>
              <a:lnSpc>
                <a:spcPct val="200000"/>
              </a:lnSpc>
            </a:pPr>
            <a:r>
              <a:rPr lang="zh-CN" altLang="en-US" sz="1665" dirty="0">
                <a:solidFill>
                  <a:schemeClr val="bg1">
                    <a:lumMod val="65000"/>
                  </a:schemeClr>
                </a:solidFill>
                <a:latin typeface="华康俪金黑W8" panose="020B0809000000000000" pitchFamily="49" charset="-122"/>
                <a:ea typeface="华康俪金黑W8" panose="020B0809000000000000" pitchFamily="49" charset="-122"/>
              </a:rPr>
              <a:t>业务需求</a:t>
            </a:r>
            <a:endParaRPr lang="zh-CN" altLang="en-US" sz="1665" dirty="0">
              <a:solidFill>
                <a:schemeClr val="bg1">
                  <a:lumMod val="65000"/>
                </a:schemeClr>
              </a:solidFill>
              <a:latin typeface="华康俪金黑W8" panose="020B0809000000000000" pitchFamily="49" charset="-122"/>
              <a:ea typeface="华康俪金黑W8" panose="020B0809000000000000" pitchFamily="49" charset="-122"/>
            </a:endParaRPr>
          </a:p>
        </p:txBody>
      </p:sp>
      <p:sp>
        <p:nvSpPr>
          <p:cNvPr id="223" name="矩形 222"/>
          <p:cNvSpPr/>
          <p:nvPr/>
        </p:nvSpPr>
        <p:spPr>
          <a:xfrm>
            <a:off x="9403594" y="1778564"/>
            <a:ext cx="748923" cy="260969"/>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商圈指数</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sp>
        <p:nvSpPr>
          <p:cNvPr id="230" name="椭圆 229"/>
          <p:cNvSpPr/>
          <p:nvPr/>
        </p:nvSpPr>
        <p:spPr>
          <a:xfrm>
            <a:off x="4382106" y="1688270"/>
            <a:ext cx="751781" cy="308508"/>
          </a:xfrm>
          <a:prstGeom prst="ellipse">
            <a:avLst/>
          </a:prstGeom>
          <a:solidFill>
            <a:srgbClr val="00B0F0">
              <a:alpha val="4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p>
        </p:txBody>
      </p:sp>
      <p:sp>
        <p:nvSpPr>
          <p:cNvPr id="231" name="椭圆 230"/>
          <p:cNvSpPr/>
          <p:nvPr/>
        </p:nvSpPr>
        <p:spPr>
          <a:xfrm>
            <a:off x="4163344" y="3455697"/>
            <a:ext cx="751781" cy="308508"/>
          </a:xfrm>
          <a:prstGeom prst="ellipse">
            <a:avLst/>
          </a:prstGeom>
          <a:solidFill>
            <a:schemeClr val="accent5">
              <a:lumMod val="75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p>
        </p:txBody>
      </p:sp>
      <p:sp>
        <p:nvSpPr>
          <p:cNvPr id="233" name="椭圆 232"/>
          <p:cNvSpPr/>
          <p:nvPr/>
        </p:nvSpPr>
        <p:spPr>
          <a:xfrm>
            <a:off x="3953990" y="5278199"/>
            <a:ext cx="751781" cy="308508"/>
          </a:xfrm>
          <a:prstGeom prst="ellipse">
            <a:avLst/>
          </a:prstGeom>
          <a:solidFill>
            <a:schemeClr val="accent5">
              <a:lumMod val="75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p>
        </p:txBody>
      </p:sp>
      <p:sp>
        <p:nvSpPr>
          <p:cNvPr id="234" name="椭圆 233"/>
          <p:cNvSpPr/>
          <p:nvPr/>
        </p:nvSpPr>
        <p:spPr>
          <a:xfrm>
            <a:off x="5549464" y="1988643"/>
            <a:ext cx="751781" cy="308508"/>
          </a:xfrm>
          <a:prstGeom prst="ellipse">
            <a:avLst/>
          </a:prstGeom>
          <a:solidFill>
            <a:schemeClr val="accent5">
              <a:lumMod val="75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p>
        </p:txBody>
      </p:sp>
      <p:sp>
        <p:nvSpPr>
          <p:cNvPr id="235" name="椭圆 234"/>
          <p:cNvSpPr/>
          <p:nvPr/>
        </p:nvSpPr>
        <p:spPr>
          <a:xfrm>
            <a:off x="7142999" y="1901316"/>
            <a:ext cx="751781" cy="308508"/>
          </a:xfrm>
          <a:prstGeom prst="ellipse">
            <a:avLst/>
          </a:prstGeom>
          <a:solidFill>
            <a:schemeClr val="accent5">
              <a:lumMod val="75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p>
        </p:txBody>
      </p:sp>
      <p:sp>
        <p:nvSpPr>
          <p:cNvPr id="237" name="椭圆 236"/>
          <p:cNvSpPr/>
          <p:nvPr/>
        </p:nvSpPr>
        <p:spPr>
          <a:xfrm>
            <a:off x="6638615" y="5601251"/>
            <a:ext cx="751781" cy="308508"/>
          </a:xfrm>
          <a:prstGeom prst="ellipse">
            <a:avLst/>
          </a:prstGeom>
          <a:solidFill>
            <a:schemeClr val="accent5">
              <a:lumMod val="75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p>
        </p:txBody>
      </p:sp>
      <p:sp>
        <p:nvSpPr>
          <p:cNvPr id="239" name="椭圆 238"/>
          <p:cNvSpPr/>
          <p:nvPr/>
        </p:nvSpPr>
        <p:spPr>
          <a:xfrm>
            <a:off x="5489388" y="3946891"/>
            <a:ext cx="751781" cy="308508"/>
          </a:xfrm>
          <a:prstGeom prst="ellipse">
            <a:avLst/>
          </a:prstGeom>
          <a:solidFill>
            <a:schemeClr val="accent5">
              <a:lumMod val="75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p>
        </p:txBody>
      </p:sp>
      <p:grpSp>
        <p:nvGrpSpPr>
          <p:cNvPr id="238" name="组合 237"/>
          <p:cNvGrpSpPr/>
          <p:nvPr/>
        </p:nvGrpSpPr>
        <p:grpSpPr>
          <a:xfrm>
            <a:off x="3003148" y="945724"/>
            <a:ext cx="6116554" cy="4809781"/>
            <a:chOff x="2991331" y="936235"/>
            <a:chExt cx="6139925" cy="4828159"/>
          </a:xfrm>
        </p:grpSpPr>
        <p:cxnSp>
          <p:nvCxnSpPr>
            <p:cNvPr id="13" name="连接符: 肘形 12"/>
            <p:cNvCxnSpPr>
              <a:endCxn id="82" idx="0"/>
            </p:cNvCxnSpPr>
            <p:nvPr/>
          </p:nvCxnSpPr>
          <p:spPr>
            <a:xfrm rot="5400000" flipH="1" flipV="1">
              <a:off x="5420659" y="1370688"/>
              <a:ext cx="1138061" cy="269156"/>
            </a:xfrm>
            <a:prstGeom prst="bentConnector2">
              <a:avLst/>
            </a:prstGeom>
            <a:ln w="3175">
              <a:solidFill>
                <a:schemeClr val="bg2">
                  <a:lumMod val="50000"/>
                </a:schemeClr>
              </a:solidFill>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 name="连接符: 肘形 177"/>
            <p:cNvCxnSpPr>
              <a:endCxn id="139" idx="2"/>
            </p:cNvCxnSpPr>
            <p:nvPr/>
          </p:nvCxnSpPr>
          <p:spPr>
            <a:xfrm rot="10800000">
              <a:off x="2991331" y="1424731"/>
              <a:ext cx="1539838" cy="330965"/>
            </a:xfrm>
            <a:prstGeom prst="bentConnector3">
              <a:avLst/>
            </a:prstGeom>
            <a:ln w="3175">
              <a:solidFill>
                <a:schemeClr val="bg2">
                  <a:lumMod val="50000"/>
                </a:schemeClr>
              </a:solidFill>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连接符: 肘形 179"/>
            <p:cNvCxnSpPr>
              <a:endCxn id="149" idx="2"/>
            </p:cNvCxnSpPr>
            <p:nvPr/>
          </p:nvCxnSpPr>
          <p:spPr>
            <a:xfrm rot="16200000" flipV="1">
              <a:off x="2926818" y="2000121"/>
              <a:ext cx="1653616" cy="1524589"/>
            </a:xfrm>
            <a:prstGeom prst="bentConnector2">
              <a:avLst/>
            </a:prstGeom>
            <a:ln w="3175">
              <a:solidFill>
                <a:schemeClr val="bg2">
                  <a:lumMod val="50000"/>
                </a:schemeClr>
              </a:solidFill>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连接符: 肘形 181"/>
            <p:cNvCxnSpPr>
              <a:endCxn id="159" idx="2"/>
            </p:cNvCxnSpPr>
            <p:nvPr/>
          </p:nvCxnSpPr>
          <p:spPr>
            <a:xfrm rot="16200000" flipV="1">
              <a:off x="2099058" y="3338759"/>
              <a:ext cx="2996214" cy="1211667"/>
            </a:xfrm>
            <a:prstGeom prst="bentConnector2">
              <a:avLst/>
            </a:prstGeom>
            <a:ln w="3175">
              <a:solidFill>
                <a:schemeClr val="bg2">
                  <a:lumMod val="50000"/>
                </a:schemeClr>
              </a:solidFill>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连接符: 肘形 189"/>
            <p:cNvCxnSpPr>
              <a:endCxn id="96" idx="0"/>
            </p:cNvCxnSpPr>
            <p:nvPr/>
          </p:nvCxnSpPr>
          <p:spPr>
            <a:xfrm rot="5400000" flipH="1" flipV="1">
              <a:off x="4638373" y="2608925"/>
              <a:ext cx="2746504" cy="225282"/>
            </a:xfrm>
            <a:prstGeom prst="bentConnector2">
              <a:avLst/>
            </a:prstGeom>
            <a:ln w="3175">
              <a:solidFill>
                <a:schemeClr val="bg2">
                  <a:lumMod val="50000"/>
                </a:schemeClr>
              </a:solidFill>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连接符: 肘形 224"/>
            <p:cNvCxnSpPr>
              <a:stCxn id="235" idx="0"/>
              <a:endCxn id="197" idx="0"/>
            </p:cNvCxnSpPr>
            <p:nvPr/>
          </p:nvCxnSpPr>
          <p:spPr>
            <a:xfrm rot="5400000" flipH="1" flipV="1">
              <a:off x="8081795" y="846018"/>
              <a:ext cx="491993" cy="1606928"/>
            </a:xfrm>
            <a:prstGeom prst="bentConnector2">
              <a:avLst/>
            </a:prstGeom>
            <a:ln w="3175">
              <a:solidFill>
                <a:schemeClr val="bg2">
                  <a:lumMod val="50000"/>
                </a:schemeClr>
              </a:solidFill>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7" name="连接符: 肘形 226"/>
            <p:cNvCxnSpPr>
              <a:endCxn id="207" idx="0"/>
            </p:cNvCxnSpPr>
            <p:nvPr/>
          </p:nvCxnSpPr>
          <p:spPr>
            <a:xfrm rot="5400000" flipH="1" flipV="1">
              <a:off x="7253744" y="1981980"/>
              <a:ext cx="1945126" cy="1809895"/>
            </a:xfrm>
            <a:prstGeom prst="bentConnector2">
              <a:avLst/>
            </a:prstGeom>
            <a:ln w="3175">
              <a:solidFill>
                <a:schemeClr val="bg2">
                  <a:lumMod val="50000"/>
                </a:schemeClr>
              </a:solidFill>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连接符: 肘形 228"/>
            <p:cNvCxnSpPr>
              <a:endCxn id="217" idx="0"/>
            </p:cNvCxnSpPr>
            <p:nvPr/>
          </p:nvCxnSpPr>
          <p:spPr>
            <a:xfrm rot="5400000" flipH="1" flipV="1">
              <a:off x="6404387" y="3037526"/>
              <a:ext cx="3339151" cy="2114585"/>
            </a:xfrm>
            <a:prstGeom prst="bentConnector2">
              <a:avLst/>
            </a:prstGeom>
            <a:ln w="3175">
              <a:solidFill>
                <a:schemeClr val="bg2">
                  <a:lumMod val="50000"/>
                </a:schemeClr>
              </a:solidFill>
              <a:prstDash val="sysDot"/>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47" name="椭圆 246"/>
          <p:cNvSpPr/>
          <p:nvPr/>
        </p:nvSpPr>
        <p:spPr>
          <a:xfrm>
            <a:off x="6994052" y="3751522"/>
            <a:ext cx="751781" cy="308508"/>
          </a:xfrm>
          <a:prstGeom prst="ellipse">
            <a:avLst/>
          </a:prstGeom>
          <a:solidFill>
            <a:schemeClr val="accent5">
              <a:lumMod val="75000"/>
              <a:alpha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p>
        </p:txBody>
      </p:sp>
      <p:sp>
        <p:nvSpPr>
          <p:cNvPr id="252" name="矩形: 圆角 251"/>
          <p:cNvSpPr/>
          <p:nvPr/>
        </p:nvSpPr>
        <p:spPr>
          <a:xfrm>
            <a:off x="625347" y="1648529"/>
            <a:ext cx="1134461" cy="610813"/>
          </a:xfrm>
          <a:prstGeom prst="round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orthographicFront"/>
            <a:lightRig rig="twoPt" dir="t">
              <a:rot lat="0" lon="0" rev="7200000"/>
            </a:lightRig>
          </a:scene3d>
          <a:sp3d prstMaterial="matte">
            <a:bevelT w="22860" h="127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r>
              <a:rPr lang="zh-CN" altLang="en-US" sz="1595" dirty="0">
                <a:solidFill>
                  <a:srgbClr val="0070C0"/>
                </a:solidFill>
                <a:latin typeface="华康俪金黑W8" panose="020B0809000000000000" pitchFamily="49" charset="-122"/>
                <a:ea typeface="华康俪金黑W8" panose="020B0809000000000000" pitchFamily="49" charset="-122"/>
              </a:rPr>
              <a:t>行前</a:t>
            </a:r>
            <a:endParaRPr lang="en-US" altLang="zh-CN" sz="1595" dirty="0">
              <a:solidFill>
                <a:srgbClr val="0070C0"/>
              </a:solidFill>
              <a:latin typeface="华康俪金黑W8" panose="020B0809000000000000" pitchFamily="49" charset="-122"/>
              <a:ea typeface="华康俪金黑W8" panose="020B0809000000000000" pitchFamily="49" charset="-122"/>
            </a:endParaRPr>
          </a:p>
          <a:p>
            <a:r>
              <a:rPr lang="zh-CN" altLang="en-US" sz="1595" dirty="0">
                <a:solidFill>
                  <a:srgbClr val="0070C0"/>
                </a:solidFill>
                <a:latin typeface="华康俪金黑W8" panose="020B0809000000000000" pitchFamily="49" charset="-122"/>
                <a:ea typeface="华康俪金黑W8" panose="020B0809000000000000" pitchFamily="49" charset="-122"/>
              </a:rPr>
              <a:t>旅游预测</a:t>
            </a:r>
            <a:endParaRPr lang="zh-CN" altLang="en-US" sz="1595" dirty="0">
              <a:solidFill>
                <a:srgbClr val="0070C0"/>
              </a:solidFill>
              <a:latin typeface="华康俪金黑W8" panose="020B0809000000000000" pitchFamily="49" charset="-122"/>
              <a:ea typeface="华康俪金黑W8" panose="020B0809000000000000" pitchFamily="49" charset="-122"/>
            </a:endParaRPr>
          </a:p>
        </p:txBody>
      </p:sp>
      <p:sp>
        <p:nvSpPr>
          <p:cNvPr id="253" name="矩形: 圆角 252"/>
          <p:cNvSpPr/>
          <p:nvPr/>
        </p:nvSpPr>
        <p:spPr>
          <a:xfrm>
            <a:off x="4674451" y="838631"/>
            <a:ext cx="1134461" cy="610813"/>
          </a:xfrm>
          <a:prstGeom prst="round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orthographicFront"/>
            <a:lightRig rig="twoPt" dir="t">
              <a:rot lat="0" lon="0" rev="7200000"/>
            </a:lightRig>
          </a:scene3d>
          <a:sp3d prstMaterial="matte">
            <a:bevelT w="22860" h="127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r>
              <a:rPr lang="zh-CN" altLang="en-US" sz="1595" dirty="0">
                <a:solidFill>
                  <a:srgbClr val="0070C0"/>
                </a:solidFill>
                <a:latin typeface="华康俪金黑W8" panose="020B0809000000000000" pitchFamily="49" charset="-122"/>
                <a:ea typeface="华康俪金黑W8" panose="020B0809000000000000" pitchFamily="49" charset="-122"/>
              </a:rPr>
              <a:t>行中</a:t>
            </a:r>
            <a:endParaRPr lang="en-US" altLang="zh-CN" sz="1595" dirty="0">
              <a:solidFill>
                <a:srgbClr val="0070C0"/>
              </a:solidFill>
              <a:latin typeface="华康俪金黑W8" panose="020B0809000000000000" pitchFamily="49" charset="-122"/>
              <a:ea typeface="华康俪金黑W8" panose="020B0809000000000000" pitchFamily="49" charset="-122"/>
            </a:endParaRPr>
          </a:p>
          <a:p>
            <a:r>
              <a:rPr lang="zh-CN" altLang="en-US" sz="1595" dirty="0">
                <a:solidFill>
                  <a:srgbClr val="0070C0"/>
                </a:solidFill>
                <a:latin typeface="华康俪金黑W8" panose="020B0809000000000000" pitchFamily="49" charset="-122"/>
                <a:ea typeface="华康俪金黑W8" panose="020B0809000000000000" pitchFamily="49" charset="-122"/>
              </a:rPr>
              <a:t>旅游监测</a:t>
            </a:r>
            <a:endParaRPr lang="zh-CN" altLang="en-US" sz="1595" dirty="0">
              <a:solidFill>
                <a:srgbClr val="0070C0"/>
              </a:solidFill>
              <a:latin typeface="华康俪金黑W8" panose="020B0809000000000000" pitchFamily="49" charset="-122"/>
              <a:ea typeface="华康俪金黑W8" panose="020B0809000000000000" pitchFamily="49" charset="-122"/>
            </a:endParaRPr>
          </a:p>
        </p:txBody>
      </p:sp>
      <p:sp>
        <p:nvSpPr>
          <p:cNvPr id="254" name="矩形: 圆角 253"/>
          <p:cNvSpPr/>
          <p:nvPr/>
        </p:nvSpPr>
        <p:spPr>
          <a:xfrm>
            <a:off x="10335188" y="1560546"/>
            <a:ext cx="1134461" cy="610813"/>
          </a:xfrm>
          <a:prstGeom prst="round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orthographicFront"/>
            <a:lightRig rig="twoPt" dir="t">
              <a:rot lat="0" lon="0" rev="7200000"/>
            </a:lightRig>
          </a:scene3d>
          <a:sp3d prstMaterial="matte">
            <a:bevelT w="22860" h="127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r>
              <a:rPr lang="zh-CN" altLang="en-US" sz="1595" dirty="0">
                <a:solidFill>
                  <a:srgbClr val="0070C0"/>
                </a:solidFill>
                <a:latin typeface="华康俪金黑W8" panose="020B0809000000000000" pitchFamily="49" charset="-122"/>
                <a:ea typeface="华康俪金黑W8" panose="020B0809000000000000" pitchFamily="49" charset="-122"/>
              </a:rPr>
              <a:t>行后</a:t>
            </a:r>
            <a:endParaRPr lang="en-US" altLang="zh-CN" sz="1595" dirty="0">
              <a:solidFill>
                <a:srgbClr val="0070C0"/>
              </a:solidFill>
              <a:latin typeface="华康俪金黑W8" panose="020B0809000000000000" pitchFamily="49" charset="-122"/>
              <a:ea typeface="华康俪金黑W8" panose="020B0809000000000000" pitchFamily="49" charset="-122"/>
            </a:endParaRPr>
          </a:p>
          <a:p>
            <a:r>
              <a:rPr lang="zh-CN" altLang="en-US" sz="1595" dirty="0">
                <a:solidFill>
                  <a:srgbClr val="0070C0"/>
                </a:solidFill>
                <a:latin typeface="华康俪金黑W8" panose="020B0809000000000000" pitchFamily="49" charset="-122"/>
                <a:ea typeface="华康俪金黑W8" panose="020B0809000000000000" pitchFamily="49" charset="-122"/>
              </a:rPr>
              <a:t>数据监督</a:t>
            </a:r>
            <a:endParaRPr lang="zh-CN" altLang="en-US" sz="1595" dirty="0">
              <a:solidFill>
                <a:srgbClr val="0070C0"/>
              </a:solidFill>
              <a:latin typeface="华康俪金黑W8" panose="020B0809000000000000" pitchFamily="49" charset="-122"/>
              <a:ea typeface="华康俪金黑W8" panose="020B0809000000000000" pitchFamily="49" charset="-122"/>
            </a:endParaRPr>
          </a:p>
        </p:txBody>
      </p:sp>
      <p:sp>
        <p:nvSpPr>
          <p:cNvPr id="255" name="矩形 254"/>
          <p:cNvSpPr/>
          <p:nvPr/>
        </p:nvSpPr>
        <p:spPr>
          <a:xfrm>
            <a:off x="475902" y="3824050"/>
            <a:ext cx="318207" cy="2143151"/>
          </a:xfrm>
          <a:prstGeom prst="rect">
            <a:avLst/>
          </a:prstGeom>
        </p:spPr>
        <p:txBody>
          <a:bodyPr wrap="square">
            <a:spAutoFit/>
          </a:bodyPr>
          <a:lstStyle/>
          <a:p>
            <a:pPr>
              <a:lnSpc>
                <a:spcPct val="200000"/>
              </a:lnSpc>
            </a:pPr>
            <a:r>
              <a:rPr lang="zh-CN" altLang="en-US" sz="1665" dirty="0">
                <a:solidFill>
                  <a:schemeClr val="bg1">
                    <a:lumMod val="65000"/>
                  </a:schemeClr>
                </a:solidFill>
                <a:latin typeface="华康俪金黑W8" panose="020B0809000000000000" pitchFamily="49" charset="-122"/>
                <a:ea typeface="华康俪金黑W8" panose="020B0809000000000000" pitchFamily="49" charset="-122"/>
              </a:rPr>
              <a:t>应用场景</a:t>
            </a:r>
            <a:endParaRPr lang="zh-CN" altLang="en-US" sz="1665" dirty="0">
              <a:solidFill>
                <a:schemeClr val="bg1">
                  <a:lumMod val="65000"/>
                </a:schemeClr>
              </a:solidFill>
              <a:latin typeface="华康俪金黑W8" panose="020B0809000000000000" pitchFamily="49" charset="-122"/>
              <a:ea typeface="华康俪金黑W8" panose="020B0809000000000000" pitchFamily="49" charset="-122"/>
            </a:endParaRPr>
          </a:p>
        </p:txBody>
      </p:sp>
      <p:sp>
        <p:nvSpPr>
          <p:cNvPr id="257" name="矩形 256"/>
          <p:cNvSpPr/>
          <p:nvPr/>
        </p:nvSpPr>
        <p:spPr>
          <a:xfrm>
            <a:off x="3964579" y="6030049"/>
            <a:ext cx="4086789" cy="614644"/>
          </a:xfrm>
          <a:prstGeom prst="rect">
            <a:avLst/>
          </a:prstGeom>
        </p:spPr>
        <p:txBody>
          <a:bodyPr wrap="none">
            <a:prstTxWarp prst="textArchDown">
              <a:avLst>
                <a:gd name="adj" fmla="val 21489099"/>
              </a:avLst>
            </a:prstTxWarp>
            <a:spAutoFit/>
            <a:scene3d>
              <a:camera prst="orthographicFront">
                <a:rot lat="0" lon="0" rev="0"/>
              </a:camera>
              <a:lightRig rig="threePt" dir="t"/>
            </a:scene3d>
          </a:bodyPr>
          <a:lstStyle/>
          <a:p>
            <a:pPr lvl="0"/>
            <a:r>
              <a:rPr lang="en-US" altLang="zh-CN" sz="1595" dirty="0">
                <a:solidFill>
                  <a:srgbClr val="0070C0"/>
                </a:solidFill>
                <a:latin typeface="华康俪金黑W8" panose="020B0809000000000000" pitchFamily="49" charset="-122"/>
                <a:ea typeface="华康俪金黑W8" panose="020B0809000000000000" pitchFamily="49" charset="-122"/>
              </a:rPr>
              <a:t>8</a:t>
            </a:r>
            <a:r>
              <a:rPr lang="zh-CN" altLang="en-US" sz="1595" dirty="0">
                <a:solidFill>
                  <a:srgbClr val="0070C0"/>
                </a:solidFill>
                <a:latin typeface="华康俪金黑W8" panose="020B0809000000000000" pitchFamily="49" charset="-122"/>
                <a:ea typeface="华康俪金黑W8" panose="020B0809000000000000" pitchFamily="49" charset="-122"/>
              </a:rPr>
              <a:t>大功能板块；</a:t>
            </a:r>
            <a:r>
              <a:rPr lang="en-US" altLang="zh-CN" sz="1595" dirty="0">
                <a:solidFill>
                  <a:srgbClr val="0070C0"/>
                </a:solidFill>
                <a:latin typeface="华康俪金黑W8" panose="020B0809000000000000" pitchFamily="49" charset="-122"/>
                <a:ea typeface="华康俪金黑W8" panose="020B0809000000000000" pitchFamily="49" charset="-122"/>
              </a:rPr>
              <a:t>20</a:t>
            </a:r>
            <a:r>
              <a:rPr lang="zh-CN" altLang="en-US" sz="1595" dirty="0">
                <a:solidFill>
                  <a:srgbClr val="0070C0"/>
                </a:solidFill>
                <a:latin typeface="华康俪金黑W8" panose="020B0809000000000000" pitchFamily="49" charset="-122"/>
                <a:ea typeface="华康俪金黑W8" panose="020B0809000000000000" pitchFamily="49" charset="-122"/>
              </a:rPr>
              <a:t>多次效果呈现；百余项指标</a:t>
            </a:r>
            <a:endParaRPr lang="zh-CN" altLang="en-US" sz="1595" dirty="0">
              <a:solidFill>
                <a:srgbClr val="0070C0"/>
              </a:solidFill>
              <a:latin typeface="华康俪金黑W8" panose="020B0809000000000000" pitchFamily="49" charset="-122"/>
              <a:ea typeface="华康俪金黑W8" panose="020B0809000000000000" pitchFamily="49" charset="-122"/>
            </a:endParaRPr>
          </a:p>
        </p:txBody>
      </p:sp>
      <p:sp>
        <p:nvSpPr>
          <p:cNvPr id="185" name="矩形 184"/>
          <p:cNvSpPr/>
          <p:nvPr/>
        </p:nvSpPr>
        <p:spPr>
          <a:xfrm>
            <a:off x="9411772" y="2287034"/>
            <a:ext cx="748923" cy="260969"/>
          </a:xfrm>
          <a:prstGeom prst="rect">
            <a:avLst/>
          </a:prstGeom>
        </p:spPr>
        <p:txBody>
          <a:bodyPr wrap="none">
            <a:spAutoFit/>
          </a:bodyPr>
          <a:lstStyle/>
          <a:p>
            <a:r>
              <a:rPr lang="zh-CN" altLang="en-US" sz="1095" dirty="0">
                <a:solidFill>
                  <a:srgbClr val="0070C0"/>
                </a:solidFill>
                <a:latin typeface="华康俪金黑W8" panose="020B0809000000000000" pitchFamily="49" charset="-122"/>
                <a:ea typeface="华康俪金黑W8" panose="020B0809000000000000" pitchFamily="49" charset="-122"/>
              </a:rPr>
              <a:t>酒店分析</a:t>
            </a:r>
            <a:endParaRPr lang="zh-CN" altLang="en-US" sz="1095" dirty="0">
              <a:solidFill>
                <a:srgbClr val="0070C0"/>
              </a:solidFill>
              <a:latin typeface="华康俪金黑W8" panose="020B0809000000000000" pitchFamily="49" charset="-122"/>
              <a:ea typeface="华康俪金黑W8" panose="020B0809000000000000"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462878" y="1120472"/>
          <a:ext cx="6250776" cy="5473285"/>
        </p:xfrm>
        <a:graphic>
          <a:graphicData uri="http://schemas.openxmlformats.org/drawingml/2006/table">
            <a:tbl>
              <a:tblPr firstRow="1" firstCol="1" bandRow="1">
                <a:tableStyleId>{46F890A9-2807-4EBB-B81D-B2AA78EC7F39}</a:tableStyleId>
              </a:tblPr>
              <a:tblGrid>
                <a:gridCol w="1184024"/>
                <a:gridCol w="1513772"/>
                <a:gridCol w="3552980"/>
              </a:tblGrid>
              <a:tr h="324084">
                <a:tc>
                  <a:txBody>
                    <a:bodyPr/>
                    <a:lstStyle/>
                    <a:p>
                      <a:pPr algn="just">
                        <a:lnSpc>
                          <a:spcPct val="150000"/>
                        </a:lnSpc>
                        <a:spcAft>
                          <a:spcPts val="0"/>
                        </a:spcAft>
                      </a:pPr>
                      <a:r>
                        <a:rPr lang="zh-CN" sz="1400" kern="0" dirty="0">
                          <a:effectLst/>
                          <a:latin typeface="微软雅黑" panose="020B0503020204020204" pitchFamily="34" charset="-122"/>
                          <a:ea typeface="微软雅黑" panose="020B0503020204020204" pitchFamily="34" charset="-122"/>
                        </a:rPr>
                        <a:t>业务逻辑</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400" kern="0" dirty="0">
                          <a:effectLst/>
                          <a:latin typeface="微软雅黑" panose="020B0503020204020204" pitchFamily="34" charset="-122"/>
                          <a:ea typeface="微软雅黑" panose="020B0503020204020204" pitchFamily="34" charset="-122"/>
                        </a:rPr>
                        <a:t>功能模块</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400" kern="0" dirty="0">
                          <a:effectLst/>
                          <a:latin typeface="微软雅黑" panose="020B0503020204020204" pitchFamily="34" charset="-122"/>
                          <a:ea typeface="微软雅黑" panose="020B0503020204020204" pitchFamily="34" charset="-122"/>
                        </a:rPr>
                        <a:t>脉策自有数据</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256679">
                <a:tc rowSpan="5">
                  <a:txBody>
                    <a:bodyPr/>
                    <a:lstStyle/>
                    <a:p>
                      <a:pPr algn="ctr">
                        <a:lnSpc>
                          <a:spcPct val="150000"/>
                        </a:lnSpc>
                        <a:spcAft>
                          <a:spcPts val="0"/>
                        </a:spcAft>
                      </a:pPr>
                      <a:r>
                        <a:rPr lang="en-US" sz="1400" kern="0" dirty="0" err="1">
                          <a:effectLst/>
                          <a:latin typeface="微软雅黑" panose="020B0503020204020204" pitchFamily="34" charset="-122"/>
                          <a:ea typeface="微软雅黑" panose="020B0503020204020204" pitchFamily="34" charset="-122"/>
                        </a:rPr>
                        <a:t>基础信息</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景区分布查询</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杭州景区电子围栏</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256679">
                <a:tc vMerge="1">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企业分布查询</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杭州</a:t>
                      </a:r>
                      <a:r>
                        <a:rPr lang="en-US" sz="1100" kern="0" dirty="0">
                          <a:effectLst/>
                          <a:latin typeface="微软雅黑" panose="020B0503020204020204" pitchFamily="34" charset="-122"/>
                          <a:ea typeface="微软雅黑" panose="020B0503020204020204" pitchFamily="34" charset="-122"/>
                        </a:rPr>
                        <a:t>POI</a:t>
                      </a:r>
                      <a:r>
                        <a:rPr lang="zh-CN" altLang="en-US" sz="1100" kern="0" dirty="0">
                          <a:effectLst/>
                          <a:latin typeface="微软雅黑" panose="020B0503020204020204" pitchFamily="34" charset="-122"/>
                          <a:ea typeface="微软雅黑" panose="020B0503020204020204" pitchFamily="34" charset="-122"/>
                        </a:rPr>
                        <a:t>（业态信息点）</a:t>
                      </a:r>
                      <a:r>
                        <a:rPr lang="zh-CN" sz="1100" kern="0" dirty="0">
                          <a:effectLst/>
                          <a:latin typeface="微软雅黑" panose="020B0503020204020204" pitchFamily="34" charset="-122"/>
                          <a:ea typeface="微软雅黑" panose="020B0503020204020204" pitchFamily="34" charset="-122"/>
                        </a:rPr>
                        <a:t>地理位置数据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256679">
                <a:tc vMerge="1">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酒店分布查询</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a:effectLst/>
                          <a:latin typeface="微软雅黑" panose="020B0503020204020204" pitchFamily="34" charset="-122"/>
                          <a:ea typeface="微软雅黑" panose="020B0503020204020204" pitchFamily="34" charset="-122"/>
                        </a:rPr>
                        <a:t>杭州酒店地理位置数据</a:t>
                      </a:r>
                      <a:endParaRPr lang="zh-CN" sz="1100" kern="10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253910">
                <a:tc vMerge="1">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商圈查询</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杭州商圈</a:t>
                      </a:r>
                      <a:r>
                        <a:rPr lang="zh-CN" altLang="en-US" sz="1100" kern="0" dirty="0">
                          <a:effectLst/>
                          <a:latin typeface="微软雅黑" panose="020B0503020204020204" pitchFamily="34" charset="-122"/>
                          <a:ea typeface="微软雅黑" panose="020B0503020204020204" pitchFamily="34" charset="-122"/>
                        </a:rPr>
                        <a:t>（携程版块）</a:t>
                      </a:r>
                      <a:r>
                        <a:rPr lang="en-US" sz="1100" kern="0" dirty="0" err="1">
                          <a:effectLst/>
                          <a:latin typeface="微软雅黑" panose="020B0503020204020204" pitchFamily="34" charset="-122"/>
                          <a:ea typeface="微软雅黑" panose="020B0503020204020204" pitchFamily="34" charset="-122"/>
                        </a:rPr>
                        <a:t>电子围栏</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256679">
                <a:tc vMerge="1">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区县街镇查询</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杭州区县街镇电子围栏</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375882">
                <a:tc rowSpan="2">
                  <a:txBody>
                    <a:bodyPr/>
                    <a:lstStyle/>
                    <a:p>
                      <a:pPr algn="ctr">
                        <a:lnSpc>
                          <a:spcPct val="150000"/>
                        </a:lnSpc>
                        <a:spcAft>
                          <a:spcPts val="0"/>
                        </a:spcAft>
                      </a:pPr>
                      <a:r>
                        <a:rPr lang="en-US" sz="1400" kern="0" dirty="0" err="1">
                          <a:effectLst/>
                          <a:latin typeface="微软雅黑" panose="020B0503020204020204" pitchFamily="34" charset="-122"/>
                          <a:ea typeface="微软雅黑" panose="020B0503020204020204" pitchFamily="34" charset="-122"/>
                        </a:rPr>
                        <a:t>行前分析</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en-US" sz="1100" kern="0" dirty="0">
                          <a:effectLst/>
                          <a:latin typeface="微软雅黑" panose="020B0503020204020204" pitchFamily="34" charset="-122"/>
                          <a:ea typeface="微软雅黑" panose="020B0503020204020204" pitchFamily="34" charset="-122"/>
                        </a:rPr>
                        <a:t>OTA</a:t>
                      </a:r>
                      <a:r>
                        <a:rPr lang="zh-CN" sz="1100" kern="0" dirty="0">
                          <a:effectLst/>
                          <a:latin typeface="微软雅黑" panose="020B0503020204020204" pitchFamily="34" charset="-122"/>
                          <a:ea typeface="微软雅黑" panose="020B0503020204020204" pitchFamily="34" charset="-122"/>
                        </a:rPr>
                        <a:t>酒店预售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杭州所有酒店星级、开业时间、地理位置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256679">
                <a:tc vMerge="1">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景区人流预警</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杭州景区位置数据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375882">
                <a:tc rowSpan="2">
                  <a:txBody>
                    <a:bodyPr/>
                    <a:lstStyle/>
                    <a:p>
                      <a:pPr algn="ctr">
                        <a:lnSpc>
                          <a:spcPct val="150000"/>
                        </a:lnSpc>
                        <a:spcAft>
                          <a:spcPts val="0"/>
                        </a:spcAft>
                      </a:pPr>
                      <a:r>
                        <a:rPr lang="en-US" sz="1400" kern="0" dirty="0" err="1">
                          <a:effectLst/>
                          <a:latin typeface="微软雅黑" panose="020B0503020204020204" pitchFamily="34" charset="-122"/>
                          <a:ea typeface="微软雅黑" panose="020B0503020204020204" pitchFamily="34" charset="-122"/>
                        </a:rPr>
                        <a:t>行中分析</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客流监控</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杭州景区、商圈、枢纽位置数据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375882">
                <a:tc vMerge="1">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游客分流</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杭州实时高德交通数据；景点、酒店、餐饮等</a:t>
                      </a:r>
                      <a:r>
                        <a:rPr lang="en-US" sz="1100" kern="0" dirty="0">
                          <a:effectLst/>
                          <a:latin typeface="微软雅黑" panose="020B0503020204020204" pitchFamily="34" charset="-122"/>
                          <a:ea typeface="微软雅黑" panose="020B0503020204020204" pitchFamily="34" charset="-122"/>
                        </a:rPr>
                        <a:t>POI</a:t>
                      </a:r>
                      <a:r>
                        <a:rPr lang="zh-CN" sz="1100" kern="0" dirty="0">
                          <a:effectLst/>
                          <a:latin typeface="微软雅黑" panose="020B0503020204020204" pitchFamily="34" charset="-122"/>
                          <a:ea typeface="微软雅黑" panose="020B0503020204020204" pitchFamily="34" charset="-122"/>
                        </a:rPr>
                        <a:t>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375882">
                <a:tc>
                  <a:txBody>
                    <a:bodyPr/>
                    <a:lstStyle/>
                    <a:p>
                      <a:pPr algn="ctr">
                        <a:lnSpc>
                          <a:spcPct val="150000"/>
                        </a:lnSpc>
                        <a:spcAft>
                          <a:spcPts val="0"/>
                        </a:spcAft>
                      </a:pPr>
                      <a:r>
                        <a:rPr lang="en-US" sz="1400" kern="0" dirty="0" err="1">
                          <a:effectLst/>
                          <a:latin typeface="微软雅黑" panose="020B0503020204020204" pitchFamily="34" charset="-122"/>
                          <a:ea typeface="微软雅黑" panose="020B0503020204020204" pitchFamily="34" charset="-122"/>
                        </a:rPr>
                        <a:t>行后分析</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舆情洞察</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国际新闻、论坛、社交舆情数据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375882">
                <a:tc rowSpan="6">
                  <a:txBody>
                    <a:bodyPr/>
                    <a:lstStyle/>
                    <a:p>
                      <a:pPr algn="ctr">
                        <a:lnSpc>
                          <a:spcPct val="150000"/>
                        </a:lnSpc>
                        <a:spcAft>
                          <a:spcPts val="0"/>
                        </a:spcAft>
                      </a:pPr>
                      <a:r>
                        <a:rPr lang="en-US" sz="1400" kern="0" dirty="0" err="1">
                          <a:effectLst/>
                          <a:latin typeface="微软雅黑" panose="020B0503020204020204" pitchFamily="34" charset="-122"/>
                          <a:ea typeface="微软雅黑" panose="020B0503020204020204" pitchFamily="34" charset="-122"/>
                        </a:rPr>
                        <a:t>数据挖掘</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200000"/>
                        </a:lnSpc>
                        <a:spcAft>
                          <a:spcPts val="0"/>
                        </a:spcAft>
                      </a:pPr>
                      <a:r>
                        <a:rPr lang="en-US" sz="1100" kern="0" dirty="0" err="1">
                          <a:effectLst/>
                          <a:latin typeface="微软雅黑" panose="020B0503020204020204" pitchFamily="34" charset="-122"/>
                          <a:ea typeface="微软雅黑" panose="020B0503020204020204" pitchFamily="34" charset="-122"/>
                        </a:rPr>
                        <a:t>国际市场分析</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一带一路国家人口、面积、</a:t>
                      </a:r>
                      <a:r>
                        <a:rPr lang="en-US" sz="1100" kern="0" dirty="0">
                          <a:effectLst/>
                          <a:latin typeface="微软雅黑" panose="020B0503020204020204" pitchFamily="34" charset="-122"/>
                          <a:ea typeface="微软雅黑" panose="020B0503020204020204" pitchFamily="34" charset="-122"/>
                        </a:rPr>
                        <a:t>GDP</a:t>
                      </a:r>
                      <a:r>
                        <a:rPr lang="zh-CN" sz="1100" kern="0" dirty="0">
                          <a:effectLst/>
                          <a:latin typeface="微软雅黑" panose="020B0503020204020204" pitchFamily="34" charset="-122"/>
                          <a:ea typeface="微软雅黑" panose="020B0503020204020204" pitchFamily="34" charset="-122"/>
                        </a:rPr>
                        <a:t>、人均</a:t>
                      </a:r>
                      <a:r>
                        <a:rPr lang="en-US" sz="1100" kern="0" dirty="0">
                          <a:effectLst/>
                          <a:latin typeface="微软雅黑" panose="020B0503020204020204" pitchFamily="34" charset="-122"/>
                          <a:ea typeface="微软雅黑" panose="020B0503020204020204" pitchFamily="34" charset="-122"/>
                        </a:rPr>
                        <a:t>GDP</a:t>
                      </a:r>
                      <a:r>
                        <a:rPr lang="zh-CN" sz="1100" kern="0" dirty="0">
                          <a:effectLst/>
                          <a:latin typeface="微软雅黑" panose="020B0503020204020204" pitchFamily="34" charset="-122"/>
                          <a:ea typeface="微软雅黑" panose="020B0503020204020204" pitchFamily="34" charset="-122"/>
                        </a:rPr>
                        <a:t>等基础数据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563824">
                <a:tc vMerge="1">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城市联系挖掘</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国内</a:t>
                      </a:r>
                      <a:r>
                        <a:rPr lang="en-US" sz="1100" kern="0" dirty="0">
                          <a:effectLst/>
                          <a:latin typeface="微软雅黑" panose="020B0503020204020204" pitchFamily="34" charset="-122"/>
                          <a:ea typeface="微软雅黑" panose="020B0503020204020204" pitchFamily="34" charset="-122"/>
                        </a:rPr>
                        <a:t>300+</a:t>
                      </a:r>
                      <a:r>
                        <a:rPr lang="zh-CN" sz="1100" kern="0" dirty="0">
                          <a:effectLst/>
                          <a:latin typeface="微软雅黑" panose="020B0503020204020204" pitchFamily="34" charset="-122"/>
                          <a:ea typeface="微软雅黑" panose="020B0503020204020204" pitchFamily="34" charset="-122"/>
                        </a:rPr>
                        <a:t>城市人口、</a:t>
                      </a:r>
                      <a:r>
                        <a:rPr lang="en-US" sz="1100" kern="0" dirty="0">
                          <a:effectLst/>
                          <a:latin typeface="微软雅黑" panose="020B0503020204020204" pitchFamily="34" charset="-122"/>
                          <a:ea typeface="微软雅黑" panose="020B0503020204020204" pitchFamily="34" charset="-122"/>
                        </a:rPr>
                        <a:t>GDP</a:t>
                      </a:r>
                      <a:r>
                        <a:rPr lang="zh-CN" sz="1100" kern="0" dirty="0">
                          <a:effectLst/>
                          <a:latin typeface="微软雅黑" panose="020B0503020204020204" pitchFamily="34" charset="-122"/>
                          <a:ea typeface="微软雅黑" panose="020B0503020204020204" pitchFamily="34" charset="-122"/>
                        </a:rPr>
                        <a:t>、距离、人均可支配收入、搜索、</a:t>
                      </a:r>
                      <a:r>
                        <a:rPr lang="en-US" sz="1100" kern="0" dirty="0">
                          <a:effectLst/>
                          <a:latin typeface="微软雅黑" panose="020B0503020204020204" pitchFamily="34" charset="-122"/>
                          <a:ea typeface="微软雅黑" panose="020B0503020204020204" pitchFamily="34" charset="-122"/>
                        </a:rPr>
                        <a:t>OTA</a:t>
                      </a:r>
                      <a:r>
                        <a:rPr lang="zh-CN" sz="1100" kern="0" dirty="0">
                          <a:effectLst/>
                          <a:latin typeface="微软雅黑" panose="020B0503020204020204" pitchFamily="34" charset="-122"/>
                          <a:ea typeface="微软雅黑" panose="020B0503020204020204" pitchFamily="34" charset="-122"/>
                        </a:rPr>
                        <a:t>预定等数据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279422">
                <a:tc vMerge="1">
                  <a:tcPr/>
                </a:tc>
                <a:tc>
                  <a:txBody>
                    <a:bodyPr/>
                    <a:lstStyle/>
                    <a:p>
                      <a:pPr algn="just">
                        <a:lnSpc>
                          <a:spcPct val="150000"/>
                        </a:lnSpc>
                        <a:spcAft>
                          <a:spcPts val="0"/>
                        </a:spcAft>
                      </a:pPr>
                      <a:r>
                        <a:rPr lang="en-US" sz="1100" kern="0" dirty="0">
                          <a:effectLst/>
                          <a:latin typeface="微软雅黑" panose="020B0503020204020204" pitchFamily="34" charset="-122"/>
                          <a:ea typeface="微软雅黑" panose="020B0503020204020204" pitchFamily="34" charset="-122"/>
                        </a:rPr>
                        <a:t>POI(</a:t>
                      </a:r>
                      <a:r>
                        <a:rPr lang="zh-CN" altLang="en-US" sz="800" kern="0" dirty="0">
                          <a:effectLst/>
                          <a:latin typeface="微软雅黑" panose="020B0503020204020204" pitchFamily="34" charset="-122"/>
                          <a:ea typeface="微软雅黑" panose="020B0503020204020204" pitchFamily="34" charset="-122"/>
                        </a:rPr>
                        <a:t>业态信息点</a:t>
                      </a:r>
                      <a:r>
                        <a:rPr lang="en-US" altLang="zh-CN" sz="800" kern="0" dirty="0">
                          <a:effectLst/>
                          <a:latin typeface="微软雅黑" panose="020B0503020204020204" pitchFamily="34" charset="-122"/>
                          <a:ea typeface="微软雅黑" panose="020B0503020204020204" pitchFamily="34" charset="-122"/>
                        </a:rPr>
                        <a:t>)</a:t>
                      </a:r>
                      <a:r>
                        <a:rPr lang="en-US" sz="1100" kern="0" dirty="0" err="1">
                          <a:effectLst/>
                          <a:latin typeface="微软雅黑" panose="020B0503020204020204" pitchFamily="34" charset="-122"/>
                          <a:ea typeface="微软雅黑" panose="020B0503020204020204" pitchFamily="34" charset="-122"/>
                        </a:rPr>
                        <a:t>数据挖掘</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en-US" sz="1100" kern="0" dirty="0">
                          <a:effectLst/>
                          <a:latin typeface="微软雅黑" panose="020B0503020204020204" pitchFamily="34" charset="-122"/>
                          <a:ea typeface="微软雅黑" panose="020B0503020204020204" pitchFamily="34" charset="-122"/>
                        </a:rPr>
                        <a:t>100W+</a:t>
                      </a:r>
                      <a:r>
                        <a:rPr lang="zh-CN" sz="1100" kern="0" dirty="0">
                          <a:effectLst/>
                          <a:latin typeface="微软雅黑" panose="020B0503020204020204" pitchFamily="34" charset="-122"/>
                          <a:ea typeface="微软雅黑" panose="020B0503020204020204" pitchFamily="34" charset="-122"/>
                        </a:rPr>
                        <a:t>条杭州城市</a:t>
                      </a:r>
                      <a:r>
                        <a:rPr lang="en-US" sz="1100" kern="0" dirty="0">
                          <a:effectLst/>
                          <a:latin typeface="微软雅黑" panose="020B0503020204020204" pitchFamily="34" charset="-122"/>
                          <a:ea typeface="微软雅黑" panose="020B0503020204020204" pitchFamily="34" charset="-122"/>
                        </a:rPr>
                        <a:t>POI</a:t>
                      </a:r>
                      <a:r>
                        <a:rPr lang="zh-CN" sz="1100" kern="0" dirty="0">
                          <a:effectLst/>
                          <a:latin typeface="微软雅黑" panose="020B0503020204020204" pitchFamily="34" charset="-122"/>
                          <a:ea typeface="微软雅黑" panose="020B0503020204020204" pitchFamily="34" charset="-122"/>
                        </a:rPr>
                        <a:t>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256679">
                <a:tc vMerge="1">
                  <a:tcPr/>
                </a:tc>
                <a:tc>
                  <a:txBody>
                    <a:bodyPr/>
                    <a:lstStyle/>
                    <a:p>
                      <a:pPr algn="just">
                        <a:lnSpc>
                          <a:spcPct val="150000"/>
                        </a:lnSpc>
                        <a:spcAft>
                          <a:spcPts val="0"/>
                        </a:spcAft>
                      </a:pPr>
                      <a:r>
                        <a:rPr lang="en-US" sz="1100" kern="0" dirty="0" err="1">
                          <a:effectLst/>
                          <a:latin typeface="微软雅黑" panose="020B0503020204020204" pitchFamily="34" charset="-122"/>
                          <a:ea typeface="微软雅黑" panose="020B0503020204020204" pitchFamily="34" charset="-122"/>
                        </a:rPr>
                        <a:t>商圈消费挖掘</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杭州旅游商圈位置信息数据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375882">
                <a:tc vMerge="1">
                  <a:tcPr/>
                </a:tc>
                <a:tc>
                  <a:txBody>
                    <a:bodyPr/>
                    <a:lstStyle/>
                    <a:p>
                      <a:pPr algn="just">
                        <a:lnSpc>
                          <a:spcPct val="150000"/>
                        </a:lnSpc>
                        <a:spcAft>
                          <a:spcPts val="0"/>
                        </a:spcAft>
                      </a:pPr>
                      <a:r>
                        <a:rPr lang="en-US" sz="1100" kern="0">
                          <a:effectLst/>
                          <a:latin typeface="微软雅黑" panose="020B0503020204020204" pitchFamily="34" charset="-122"/>
                          <a:ea typeface="微软雅黑" panose="020B0503020204020204" pitchFamily="34" charset="-122"/>
                        </a:rPr>
                        <a:t>节假日数据挖掘</a:t>
                      </a:r>
                      <a:endParaRPr lang="zh-CN" sz="1100" kern="10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zh-CN" sz="1100" kern="0" dirty="0">
                          <a:effectLst/>
                          <a:latin typeface="微软雅黑" panose="020B0503020204020204" pitchFamily="34" charset="-122"/>
                          <a:ea typeface="微软雅黑" panose="020B0503020204020204" pitchFamily="34" charset="-122"/>
                        </a:rPr>
                        <a:t>杭州区县、商圈、景点位置信息数据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r h="256679">
                <a:tc vMerge="1">
                  <a:tcPr/>
                </a:tc>
                <a:tc>
                  <a:txBody>
                    <a:bodyPr/>
                    <a:lstStyle/>
                    <a:p>
                      <a:pPr algn="just">
                        <a:lnSpc>
                          <a:spcPct val="150000"/>
                        </a:lnSpc>
                        <a:spcAft>
                          <a:spcPts val="0"/>
                        </a:spcAft>
                      </a:pPr>
                      <a:r>
                        <a:rPr lang="en-US" sz="1100" kern="0">
                          <a:effectLst/>
                          <a:latin typeface="微软雅黑" panose="020B0503020204020204" pitchFamily="34" charset="-122"/>
                          <a:ea typeface="微软雅黑" panose="020B0503020204020204" pitchFamily="34" charset="-122"/>
                        </a:rPr>
                        <a:t>时间交互查询</a:t>
                      </a:r>
                      <a:endParaRPr lang="zh-CN" sz="1100" kern="10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just">
                        <a:lnSpc>
                          <a:spcPct val="150000"/>
                        </a:lnSpc>
                        <a:spcAft>
                          <a:spcPts val="0"/>
                        </a:spcAft>
                      </a:pPr>
                      <a:r>
                        <a:rPr lang="en-US" sz="1100" kern="0" dirty="0">
                          <a:effectLst/>
                          <a:latin typeface="微软雅黑" panose="020B0503020204020204" pitchFamily="34" charset="-122"/>
                          <a:ea typeface="微软雅黑" panose="020B0503020204020204" pitchFamily="34" charset="-122"/>
                        </a:rPr>
                        <a:t>50+</a:t>
                      </a:r>
                      <a:r>
                        <a:rPr lang="zh-CN" sz="1100" kern="0" dirty="0">
                          <a:effectLst/>
                          <a:latin typeface="微软雅黑" panose="020B0503020204020204" pitchFamily="34" charset="-122"/>
                          <a:ea typeface="微软雅黑" panose="020B0503020204020204" pitchFamily="34" charset="-122"/>
                        </a:rPr>
                        <a:t>种类数据归一化处理</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r>
            </a:tbl>
          </a:graphicData>
        </a:graphic>
      </p:graphicFrame>
      <p:sp>
        <p:nvSpPr>
          <p:cNvPr id="5" name="矩形 4"/>
          <p:cNvSpPr/>
          <p:nvPr/>
        </p:nvSpPr>
        <p:spPr>
          <a:xfrm>
            <a:off x="283550" y="281636"/>
            <a:ext cx="2743059" cy="348685"/>
          </a:xfrm>
          <a:prstGeom prst="rect">
            <a:avLst/>
          </a:prstGeom>
        </p:spPr>
        <p:txBody>
          <a:bodyPr wrap="none">
            <a:spAutoFit/>
          </a:bodyPr>
          <a:lstStyle/>
          <a:p>
            <a:r>
              <a:rPr lang="zh-CN" altLang="en-US" sz="1665" b="1" dirty="0">
                <a:solidFill>
                  <a:schemeClr val="bg1"/>
                </a:solidFill>
                <a:latin typeface="微软雅黑" panose="020B0503020204020204" pitchFamily="34" charset="-122"/>
                <a:ea typeface="微软雅黑" panose="020B0503020204020204" pitchFamily="34" charset="-122"/>
              </a:rPr>
              <a:t>脉策</a:t>
            </a:r>
            <a:r>
              <a:rPr lang="zh-CN" altLang="zh-CN" sz="1665" b="1" dirty="0">
                <a:solidFill>
                  <a:schemeClr val="bg1"/>
                </a:solidFill>
                <a:latin typeface="微软雅黑" panose="020B0503020204020204" pitchFamily="34" charset="-122"/>
                <a:ea typeface="微软雅黑" panose="020B0503020204020204" pitchFamily="34" charset="-122"/>
              </a:rPr>
              <a:t>数据</a:t>
            </a:r>
            <a:r>
              <a:rPr lang="zh-CN" altLang="en-US" sz="1665" b="1" dirty="0">
                <a:solidFill>
                  <a:schemeClr val="bg1"/>
                </a:solidFill>
                <a:latin typeface="微软雅黑" panose="020B0503020204020204" pitchFamily="34" charset="-122"/>
                <a:ea typeface="微软雅黑" panose="020B0503020204020204" pitchFamily="34" charset="-122"/>
              </a:rPr>
              <a:t>合作方、数据准备</a:t>
            </a:r>
            <a:endParaRPr lang="zh-CN" altLang="zh-CN" sz="1665" b="1" dirty="0">
              <a:solidFill>
                <a:schemeClr val="bg1"/>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63617" y="1136732"/>
          <a:ext cx="3986995" cy="5483470"/>
        </p:xfrm>
        <a:graphic>
          <a:graphicData uri="http://schemas.openxmlformats.org/drawingml/2006/table">
            <a:tbl>
              <a:tblPr firstRow="1" firstCol="1" bandRow="1">
                <a:tableStyleId>{0660B408-B3CF-4A94-85FC-2B1E0A45F4A2}</a:tableStyleId>
              </a:tblPr>
              <a:tblGrid>
                <a:gridCol w="1624219"/>
                <a:gridCol w="2362776"/>
              </a:tblGrid>
              <a:tr h="327631">
                <a:tc>
                  <a:txBody>
                    <a:bodyPr/>
                    <a:lstStyle/>
                    <a:p>
                      <a:pPr algn="ctr">
                        <a:lnSpc>
                          <a:spcPct val="150000"/>
                        </a:lnSpc>
                        <a:spcAft>
                          <a:spcPts val="0"/>
                        </a:spcAft>
                      </a:pPr>
                      <a:r>
                        <a:rPr lang="zh-CN" altLang="en-US" sz="1400" kern="0" dirty="0">
                          <a:effectLst/>
                          <a:latin typeface="微软雅黑" panose="020B0503020204020204" pitchFamily="34" charset="-122"/>
                          <a:ea typeface="微软雅黑" panose="020B0503020204020204" pitchFamily="34" charset="-122"/>
                        </a:rPr>
                        <a:t>合作方</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400" kern="0" dirty="0">
                          <a:effectLst/>
                          <a:latin typeface="微软雅黑" panose="020B0503020204020204" pitchFamily="34" charset="-122"/>
                          <a:ea typeface="微软雅黑" panose="020B0503020204020204" pitchFamily="34" charset="-122"/>
                        </a:rPr>
                        <a:t>合作</a:t>
                      </a:r>
                      <a:r>
                        <a:rPr lang="zh-CN" sz="1400" kern="0" dirty="0">
                          <a:effectLst/>
                          <a:latin typeface="微软雅黑" panose="020B0503020204020204" pitchFamily="34" charset="-122"/>
                          <a:ea typeface="微软雅黑" panose="020B0503020204020204" pitchFamily="34" charset="-122"/>
                        </a:rPr>
                        <a:t>数据</a:t>
                      </a:r>
                      <a:r>
                        <a:rPr lang="zh-CN" altLang="en-US" sz="1400" kern="0" dirty="0">
                          <a:effectLst/>
                          <a:latin typeface="微软雅黑" panose="020B0503020204020204" pitchFamily="34" charset="-122"/>
                          <a:ea typeface="微软雅黑" panose="020B0503020204020204" pitchFamily="34" charset="-122"/>
                        </a:rPr>
                        <a:t>类型</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r>
              <a:tr h="404611">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携程</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游客数据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404611">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联通</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移动端数据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404611">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高德</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交通数据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395757">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银联智惠</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消费数据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454407">
                <a:tc>
                  <a:txBody>
                    <a:bodyPr/>
                    <a:lstStyle/>
                    <a:p>
                      <a:pPr algn="ctr">
                        <a:lnSpc>
                          <a:spcPct val="150000"/>
                        </a:lnSpc>
                        <a:spcAft>
                          <a:spcPts val="0"/>
                        </a:spcAft>
                      </a:pPr>
                      <a:r>
                        <a:rPr lang="en-US" altLang="zh-CN" sz="1400" kern="100" dirty="0" err="1">
                          <a:effectLst/>
                          <a:latin typeface="微软雅黑" panose="020B0503020204020204" pitchFamily="34" charset="-122"/>
                          <a:ea typeface="微软雅黑" panose="020B0503020204020204" pitchFamily="34" charset="-122"/>
                        </a:rPr>
                        <a:t>Talkingdata</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移动端</a:t>
                      </a:r>
                      <a:r>
                        <a:rPr lang="en-US" altLang="zh-CN" sz="1100" kern="100" dirty="0">
                          <a:effectLst/>
                          <a:latin typeface="微软雅黑" panose="020B0503020204020204" pitchFamily="34" charset="-122"/>
                          <a:ea typeface="微软雅黑" panose="020B0503020204020204" pitchFamily="34" charset="-122"/>
                        </a:rPr>
                        <a:t>APP</a:t>
                      </a:r>
                      <a:r>
                        <a:rPr lang="zh-CN" altLang="en-US" sz="1100" kern="100" dirty="0">
                          <a:effectLst/>
                          <a:latin typeface="微软雅黑" panose="020B0503020204020204" pitchFamily="34" charset="-122"/>
                          <a:ea typeface="微软雅黑" panose="020B0503020204020204" pitchFamily="34" charset="-122"/>
                        </a:rPr>
                        <a:t>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404611">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滴滴</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交通数据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483369">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阿里</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电商指数</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497269">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大众点评</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点餐消费、评论数据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399591">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同策</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房地产数据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399591">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链家</a:t>
                      </a:r>
                      <a:r>
                        <a:rPr lang="en-US" altLang="zh-CN" sz="1400" kern="100" dirty="0">
                          <a:effectLst/>
                          <a:latin typeface="微软雅黑" panose="020B0503020204020204" pitchFamily="34" charset="-122"/>
                          <a:ea typeface="微软雅黑" panose="020B0503020204020204" pitchFamily="34" charset="-122"/>
                        </a:rPr>
                        <a:t>/</a:t>
                      </a:r>
                      <a:r>
                        <a:rPr lang="zh-CN" altLang="en-US" sz="1400" kern="100" dirty="0">
                          <a:effectLst/>
                          <a:latin typeface="微软雅黑" panose="020B0503020204020204" pitchFamily="34" charset="-122"/>
                          <a:ea typeface="微软雅黑" panose="020B0503020204020204" pitchFamily="34" charset="-122"/>
                        </a:rPr>
                        <a:t>安居客</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房地产数据</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399591">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地铁公司</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地铁数据（上海）</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r h="507820">
                <a:tc>
                  <a:txBody>
                    <a:bodyPr/>
                    <a:lstStyle/>
                    <a:p>
                      <a:pPr algn="ctr">
                        <a:lnSpc>
                          <a:spcPct val="150000"/>
                        </a:lnSpc>
                        <a:spcAft>
                          <a:spcPts val="0"/>
                        </a:spcAft>
                      </a:pPr>
                      <a:r>
                        <a:rPr lang="zh-CN" altLang="en-US" sz="1400" kern="100" dirty="0">
                          <a:effectLst/>
                          <a:latin typeface="微软雅黑" panose="020B0503020204020204" pitchFamily="34" charset="-122"/>
                          <a:ea typeface="微软雅黑" panose="020B0503020204020204" pitchFamily="34" charset="-122"/>
                        </a:rPr>
                        <a:t>高校</a:t>
                      </a:r>
                      <a:endParaRPr lang="zh-CN" sz="1400" kern="100" dirty="0">
                        <a:effectLst/>
                        <a:latin typeface="微软雅黑" panose="020B0503020204020204" pitchFamily="34" charset="-122"/>
                        <a:ea typeface="微软雅黑" panose="020B0503020204020204" pitchFamily="34" charset="-122"/>
                      </a:endParaRPr>
                    </a:p>
                  </a:txBody>
                  <a:tcPr marL="37134" marR="37134" marT="0" marB="0" anchor="ctr"/>
                </a:tc>
                <a:tc>
                  <a:txBody>
                    <a:bodyPr/>
                    <a:lstStyle/>
                    <a:p>
                      <a:pPr algn="ctr">
                        <a:lnSpc>
                          <a:spcPct val="150000"/>
                        </a:lnSpc>
                        <a:spcAft>
                          <a:spcPts val="0"/>
                        </a:spcAft>
                      </a:pPr>
                      <a:r>
                        <a:rPr lang="zh-CN" altLang="en-US" sz="1100" kern="100" dirty="0">
                          <a:effectLst/>
                          <a:latin typeface="微软雅黑" panose="020B0503020204020204" pitchFamily="34" charset="-122"/>
                          <a:ea typeface="微软雅黑" panose="020B0503020204020204" pitchFamily="34" charset="-122"/>
                        </a:rPr>
                        <a:t>同济、复旦、清华、麻省理工、剑桥、哥本哈根大学等</a:t>
                      </a:r>
                      <a:endParaRPr lang="zh-CN" sz="1100" kern="100" dirty="0">
                        <a:effectLst/>
                        <a:latin typeface="微软雅黑" panose="020B0503020204020204" pitchFamily="34" charset="-122"/>
                        <a:ea typeface="微软雅黑" panose="020B0503020204020204" pitchFamily="34" charset="-122"/>
                      </a:endParaRPr>
                    </a:p>
                  </a:txBody>
                  <a:tcPr marL="37134" marR="37134" marT="0" marB="0" anchor="ctr"/>
                </a:tc>
              </a:tr>
            </a:tbl>
          </a:graphicData>
        </a:graphic>
      </p:graphicFrame>
      <p:sp>
        <p:nvSpPr>
          <p:cNvPr id="8" name="矩形 7"/>
          <p:cNvSpPr/>
          <p:nvPr/>
        </p:nvSpPr>
        <p:spPr>
          <a:xfrm>
            <a:off x="2141875" y="726985"/>
            <a:ext cx="1686680" cy="305918"/>
          </a:xfrm>
          <a:prstGeom prst="rect">
            <a:avLst/>
          </a:prstGeom>
        </p:spPr>
        <p:txBody>
          <a:bodyPr wrap="none">
            <a:spAutoFit/>
          </a:bodyPr>
          <a:lstStyle/>
          <a:p>
            <a:r>
              <a:rPr lang="zh-CN" altLang="en-US" sz="1390" b="1" dirty="0">
                <a:solidFill>
                  <a:srgbClr val="FFFF00"/>
                </a:solidFill>
                <a:latin typeface="微软雅黑" panose="020B0503020204020204" pitchFamily="34" charset="-122"/>
                <a:ea typeface="微软雅黑" panose="020B0503020204020204" pitchFamily="34" charset="-122"/>
              </a:rPr>
              <a:t>脉策</a:t>
            </a:r>
            <a:r>
              <a:rPr lang="en-US" altLang="zh-CN" sz="1390" b="1" dirty="0">
                <a:solidFill>
                  <a:srgbClr val="FFFF00"/>
                </a:solidFill>
                <a:latin typeface="微软雅黑" panose="020B0503020204020204" pitchFamily="34" charset="-122"/>
                <a:ea typeface="微软雅黑" panose="020B0503020204020204" pitchFamily="34" charset="-122"/>
              </a:rPr>
              <a:t>·</a:t>
            </a:r>
            <a:r>
              <a:rPr lang="zh-CN" altLang="en-US" sz="1390" b="1" dirty="0">
                <a:solidFill>
                  <a:srgbClr val="FFFF00"/>
                </a:solidFill>
                <a:latin typeface="微软雅黑" panose="020B0503020204020204" pitchFamily="34" charset="-122"/>
                <a:ea typeface="微软雅黑" panose="020B0503020204020204" pitchFamily="34" charset="-122"/>
              </a:rPr>
              <a:t>数据源合作方</a:t>
            </a:r>
            <a:endParaRPr lang="zh-CN" altLang="en-US" sz="1390" dirty="0">
              <a:latin typeface="微软雅黑" panose="020B0503020204020204" pitchFamily="34" charset="-122"/>
              <a:ea typeface="微软雅黑" panose="020B0503020204020204" pitchFamily="34" charset="-122"/>
            </a:endParaRPr>
          </a:p>
        </p:txBody>
      </p:sp>
      <p:sp>
        <p:nvSpPr>
          <p:cNvPr id="9" name="矩形 8"/>
          <p:cNvSpPr/>
          <p:nvPr/>
        </p:nvSpPr>
        <p:spPr>
          <a:xfrm>
            <a:off x="7671039" y="724962"/>
            <a:ext cx="1864613" cy="305918"/>
          </a:xfrm>
          <a:prstGeom prst="rect">
            <a:avLst/>
          </a:prstGeom>
        </p:spPr>
        <p:txBody>
          <a:bodyPr wrap="none">
            <a:spAutoFit/>
          </a:bodyPr>
          <a:lstStyle/>
          <a:p>
            <a:r>
              <a:rPr lang="zh-CN" altLang="en-US" sz="1390" b="1" dirty="0">
                <a:solidFill>
                  <a:srgbClr val="FFFF00"/>
                </a:solidFill>
                <a:latin typeface="微软雅黑" panose="020B0503020204020204" pitchFamily="34" charset="-122"/>
                <a:ea typeface="微软雅黑" panose="020B0503020204020204" pitchFamily="34" charset="-122"/>
              </a:rPr>
              <a:t>脉策</a:t>
            </a:r>
            <a:r>
              <a:rPr lang="en-US" altLang="zh-CN" sz="1390" b="1" dirty="0">
                <a:solidFill>
                  <a:srgbClr val="FFFF00"/>
                </a:solidFill>
                <a:latin typeface="微软雅黑" panose="020B0503020204020204" pitchFamily="34" charset="-122"/>
                <a:ea typeface="微软雅黑" panose="020B0503020204020204" pitchFamily="34" charset="-122"/>
              </a:rPr>
              <a:t>·</a:t>
            </a:r>
            <a:r>
              <a:rPr lang="zh-CN" altLang="en-US" sz="1390" b="1" dirty="0">
                <a:solidFill>
                  <a:srgbClr val="FFFF00"/>
                </a:solidFill>
                <a:latin typeface="微软雅黑" panose="020B0503020204020204" pitchFamily="34" charset="-122"/>
                <a:ea typeface="微软雅黑" panose="020B0503020204020204" pitchFamily="34" charset="-122"/>
              </a:rPr>
              <a:t>本项目准备数据</a:t>
            </a:r>
            <a:endParaRPr lang="zh-CN" altLang="en-US" sz="139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45640kc4q3491q9v6939n.jpg"/>
          <p:cNvPicPr>
            <a:picLocks noChangeAspect="1"/>
          </p:cNvPicPr>
          <p:nvPr/>
        </p:nvPicPr>
        <p:blipFill>
          <a:blip r:embed="rId1"/>
          <a:stretch>
            <a:fillRect/>
          </a:stretch>
        </p:blipFill>
        <p:spPr>
          <a:xfrm>
            <a:off x="24252" y="1"/>
            <a:ext cx="12144544" cy="6858000"/>
          </a:xfrm>
          <a:prstGeom prst="rect">
            <a:avLst/>
          </a:prstGeom>
          <a:ln w="12700">
            <a:miter lim="400000"/>
            <a:headEnd/>
            <a:tailEnd/>
          </a:ln>
        </p:spPr>
      </p:pic>
      <p:sp>
        <p:nvSpPr>
          <p:cNvPr id="10" name="矩形: 圆角 9"/>
          <p:cNvSpPr/>
          <p:nvPr/>
        </p:nvSpPr>
        <p:spPr>
          <a:xfrm>
            <a:off x="661301" y="596969"/>
            <a:ext cx="5051743" cy="4798967"/>
          </a:xfrm>
          <a:prstGeom prst="roundRect">
            <a:avLst/>
          </a:prstGeom>
          <a:noFill/>
          <a:ln w="1651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11" name="椭圆 10"/>
          <p:cNvSpPr/>
          <p:nvPr/>
        </p:nvSpPr>
        <p:spPr>
          <a:xfrm>
            <a:off x="2531799" y="2222786"/>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16" name="椭圆 15"/>
          <p:cNvSpPr/>
          <p:nvPr/>
        </p:nvSpPr>
        <p:spPr>
          <a:xfrm>
            <a:off x="4239339" y="2642009"/>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17" name="椭圆 16"/>
          <p:cNvSpPr/>
          <p:nvPr/>
        </p:nvSpPr>
        <p:spPr>
          <a:xfrm>
            <a:off x="7959277" y="2144585"/>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19" name="椭圆 18"/>
          <p:cNvSpPr/>
          <p:nvPr/>
        </p:nvSpPr>
        <p:spPr>
          <a:xfrm>
            <a:off x="3921789" y="3788279"/>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0" name="椭圆 19"/>
          <p:cNvSpPr/>
          <p:nvPr/>
        </p:nvSpPr>
        <p:spPr>
          <a:xfrm>
            <a:off x="4180116" y="1902567"/>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1" name="椭圆 20"/>
          <p:cNvSpPr/>
          <p:nvPr/>
        </p:nvSpPr>
        <p:spPr>
          <a:xfrm>
            <a:off x="1565188" y="1289275"/>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2" name="椭圆 21"/>
          <p:cNvSpPr/>
          <p:nvPr/>
        </p:nvSpPr>
        <p:spPr>
          <a:xfrm>
            <a:off x="3754447" y="1661930"/>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3" name="椭圆 22"/>
          <p:cNvSpPr/>
          <p:nvPr/>
        </p:nvSpPr>
        <p:spPr>
          <a:xfrm>
            <a:off x="1226112" y="2030545"/>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4" name="椭圆 23"/>
          <p:cNvSpPr/>
          <p:nvPr/>
        </p:nvSpPr>
        <p:spPr>
          <a:xfrm>
            <a:off x="3566848" y="3040339"/>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6" name="椭圆 25"/>
          <p:cNvSpPr/>
          <p:nvPr/>
        </p:nvSpPr>
        <p:spPr>
          <a:xfrm>
            <a:off x="1463073" y="4785996"/>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7" name="椭圆 26"/>
          <p:cNvSpPr/>
          <p:nvPr/>
        </p:nvSpPr>
        <p:spPr>
          <a:xfrm>
            <a:off x="1899031" y="4246210"/>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8" name="文本框 27"/>
          <p:cNvSpPr txBox="1"/>
          <p:nvPr/>
        </p:nvSpPr>
        <p:spPr>
          <a:xfrm>
            <a:off x="1327446" y="1069793"/>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游客目的</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椭圆 28"/>
          <p:cNvSpPr/>
          <p:nvPr/>
        </p:nvSpPr>
        <p:spPr>
          <a:xfrm>
            <a:off x="3197242" y="1051966"/>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solidFill>
                <a:srgbClr val="348491"/>
              </a:solidFill>
            </a:endParaRPr>
          </a:p>
        </p:txBody>
      </p:sp>
      <p:sp>
        <p:nvSpPr>
          <p:cNvPr id="30" name="椭圆 29"/>
          <p:cNvSpPr/>
          <p:nvPr/>
        </p:nvSpPr>
        <p:spPr>
          <a:xfrm>
            <a:off x="2338847" y="897943"/>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38" name="椭圆 37"/>
          <p:cNvSpPr/>
          <p:nvPr/>
        </p:nvSpPr>
        <p:spPr>
          <a:xfrm>
            <a:off x="6568237" y="3925624"/>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39" name="椭圆 38"/>
          <p:cNvSpPr/>
          <p:nvPr/>
        </p:nvSpPr>
        <p:spPr>
          <a:xfrm>
            <a:off x="2450079" y="4313823"/>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dirty="0"/>
          </a:p>
        </p:txBody>
      </p:sp>
      <p:sp>
        <p:nvSpPr>
          <p:cNvPr id="40" name="椭圆 39"/>
          <p:cNvSpPr/>
          <p:nvPr/>
        </p:nvSpPr>
        <p:spPr>
          <a:xfrm>
            <a:off x="1370009" y="2831805"/>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41" name="椭圆 40"/>
          <p:cNvSpPr/>
          <p:nvPr/>
        </p:nvSpPr>
        <p:spPr>
          <a:xfrm>
            <a:off x="4676689" y="2012259"/>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43" name="椭圆 42"/>
          <p:cNvSpPr/>
          <p:nvPr/>
        </p:nvSpPr>
        <p:spPr>
          <a:xfrm>
            <a:off x="4976821" y="2389203"/>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45" name="椭圆 44"/>
          <p:cNvSpPr/>
          <p:nvPr/>
        </p:nvSpPr>
        <p:spPr>
          <a:xfrm>
            <a:off x="3745941" y="4640518"/>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46" name="椭圆 45"/>
          <p:cNvSpPr/>
          <p:nvPr/>
        </p:nvSpPr>
        <p:spPr>
          <a:xfrm>
            <a:off x="2879273" y="4920833"/>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47" name="椭圆 46"/>
          <p:cNvSpPr/>
          <p:nvPr/>
        </p:nvSpPr>
        <p:spPr>
          <a:xfrm>
            <a:off x="7106971" y="1225903"/>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48" name="椭圆 47"/>
          <p:cNvSpPr/>
          <p:nvPr/>
        </p:nvSpPr>
        <p:spPr>
          <a:xfrm>
            <a:off x="9167159" y="1650840"/>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49" name="椭圆 48"/>
          <p:cNvSpPr/>
          <p:nvPr/>
        </p:nvSpPr>
        <p:spPr>
          <a:xfrm>
            <a:off x="6767894" y="196717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50" name="椭圆 49"/>
          <p:cNvSpPr/>
          <p:nvPr/>
        </p:nvSpPr>
        <p:spPr>
          <a:xfrm>
            <a:off x="8685244" y="1089725"/>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51" name="椭圆 50"/>
          <p:cNvSpPr/>
          <p:nvPr/>
        </p:nvSpPr>
        <p:spPr>
          <a:xfrm>
            <a:off x="7882224" y="870620"/>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52" name="椭圆 51"/>
          <p:cNvSpPr/>
          <p:nvPr/>
        </p:nvSpPr>
        <p:spPr>
          <a:xfrm>
            <a:off x="6911793" y="2768431"/>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55" name="椭圆 54"/>
          <p:cNvSpPr/>
          <p:nvPr/>
        </p:nvSpPr>
        <p:spPr>
          <a:xfrm>
            <a:off x="10269660" y="156408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56" name="椭圆 55"/>
          <p:cNvSpPr/>
          <p:nvPr/>
        </p:nvSpPr>
        <p:spPr>
          <a:xfrm>
            <a:off x="9934334" y="2076864"/>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57" name="椭圆 56"/>
          <p:cNvSpPr/>
          <p:nvPr/>
        </p:nvSpPr>
        <p:spPr>
          <a:xfrm>
            <a:off x="8375060" y="3354925"/>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58" name="椭圆 57"/>
          <p:cNvSpPr/>
          <p:nvPr/>
        </p:nvSpPr>
        <p:spPr>
          <a:xfrm>
            <a:off x="7407718" y="3745355"/>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60" name="椭圆 59"/>
          <p:cNvSpPr/>
          <p:nvPr/>
        </p:nvSpPr>
        <p:spPr>
          <a:xfrm>
            <a:off x="7114036" y="4529027"/>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61" name="椭圆 60"/>
          <p:cNvSpPr/>
          <p:nvPr/>
        </p:nvSpPr>
        <p:spPr>
          <a:xfrm>
            <a:off x="6211482" y="4622674"/>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63" name="椭圆 62"/>
          <p:cNvSpPr/>
          <p:nvPr/>
        </p:nvSpPr>
        <p:spPr>
          <a:xfrm>
            <a:off x="6473308" y="358552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65" name="椭圆 64"/>
          <p:cNvSpPr/>
          <p:nvPr/>
        </p:nvSpPr>
        <p:spPr>
          <a:xfrm>
            <a:off x="4610477" y="427079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66" name="椭圆 65"/>
          <p:cNvSpPr/>
          <p:nvPr/>
        </p:nvSpPr>
        <p:spPr>
          <a:xfrm>
            <a:off x="3430181" y="4074781"/>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67" name="文本框 66"/>
          <p:cNvSpPr txBox="1"/>
          <p:nvPr/>
        </p:nvSpPr>
        <p:spPr>
          <a:xfrm>
            <a:off x="2219721" y="712915"/>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来源</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3029452" y="81575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年龄</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3688020" y="1401316"/>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性别</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127180" y="1645432"/>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高速</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809907" y="1825110"/>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民航</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5147056" y="2401623"/>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铁路</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1050329" y="180555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目的地</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1050329" y="2591809"/>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逗留天数</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3371270" y="3243970"/>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实时人数</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2566453" y="5150427"/>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点击去向</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3421545" y="4856095"/>
            <a:ext cx="855158"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人群画像</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1260230" y="4269422"/>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搜索榜单</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1213731" y="5019455"/>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关注点</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3359530" y="4297733"/>
            <a:ext cx="447021"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渠道</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6879097" y="2920278"/>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消费企业</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6310750" y="340639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游客来源</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7172430" y="4019992"/>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重点区域来源</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6956832" y="4812290"/>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游客年龄</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6013429" y="4900184"/>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游客性别</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8522221" y="3281429"/>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消费排行</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10055946" y="2186556"/>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客源市场</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10462704" y="1524915"/>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移动支付</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6744764" y="1027220"/>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商户消费</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7468462" y="66048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商户刷卡</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2" name="文本框 101"/>
          <p:cNvSpPr txBox="1"/>
          <p:nvPr/>
        </p:nvSpPr>
        <p:spPr>
          <a:xfrm>
            <a:off x="8392928" y="85292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区县刷卡</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9151875" y="142500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区县消费</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2" name="椭圆 111"/>
          <p:cNvSpPr/>
          <p:nvPr/>
        </p:nvSpPr>
        <p:spPr>
          <a:xfrm>
            <a:off x="1921073" y="3371236"/>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113" name="文本框 112"/>
          <p:cNvSpPr txBox="1"/>
          <p:nvPr/>
        </p:nvSpPr>
        <p:spPr>
          <a:xfrm>
            <a:off x="1567204" y="3590700"/>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枢纽游客</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15" name="直接连接符 114"/>
          <p:cNvCxnSpPr>
            <a:stCxn id="11" idx="7"/>
            <a:endCxn id="22" idx="3"/>
          </p:cNvCxnSpPr>
          <p:nvPr/>
        </p:nvCxnSpPr>
        <p:spPr>
          <a:xfrm flipV="1">
            <a:off x="2774774" y="1830291"/>
            <a:ext cx="1008559" cy="43418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1" idx="7"/>
            <a:endCxn id="29" idx="3"/>
          </p:cNvCxnSpPr>
          <p:nvPr/>
        </p:nvCxnSpPr>
        <p:spPr>
          <a:xfrm flipV="1">
            <a:off x="2774776" y="1220327"/>
            <a:ext cx="451352" cy="104414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1" idx="0"/>
            <a:endCxn id="30" idx="4"/>
          </p:cNvCxnSpPr>
          <p:nvPr/>
        </p:nvCxnSpPr>
        <p:spPr>
          <a:xfrm flipH="1" flipV="1">
            <a:off x="2437471" y="1095189"/>
            <a:ext cx="236661" cy="112759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endCxn id="21" idx="5"/>
          </p:cNvCxnSpPr>
          <p:nvPr/>
        </p:nvCxnSpPr>
        <p:spPr>
          <a:xfrm flipH="1" flipV="1">
            <a:off x="1733548" y="1457636"/>
            <a:ext cx="829694" cy="80683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1" idx="2"/>
            <a:endCxn id="23" idx="6"/>
          </p:cNvCxnSpPr>
          <p:nvPr/>
        </p:nvCxnSpPr>
        <p:spPr>
          <a:xfrm flipH="1" flipV="1">
            <a:off x="1423357" y="2129168"/>
            <a:ext cx="1108443" cy="23594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1" idx="2"/>
            <a:endCxn id="40" idx="7"/>
          </p:cNvCxnSpPr>
          <p:nvPr/>
        </p:nvCxnSpPr>
        <p:spPr>
          <a:xfrm flipH="1">
            <a:off x="1538370" y="2365117"/>
            <a:ext cx="993430" cy="49557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 idx="3"/>
            <a:endCxn id="112" idx="7"/>
          </p:cNvCxnSpPr>
          <p:nvPr/>
        </p:nvCxnSpPr>
        <p:spPr>
          <a:xfrm flipH="1">
            <a:off x="2089433" y="2465762"/>
            <a:ext cx="484055" cy="93436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6" idx="0"/>
            <a:endCxn id="20" idx="4"/>
          </p:cNvCxnSpPr>
          <p:nvPr/>
        </p:nvCxnSpPr>
        <p:spPr>
          <a:xfrm flipH="1" flipV="1">
            <a:off x="4278739" y="2099813"/>
            <a:ext cx="102932" cy="542196"/>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6" idx="7"/>
            <a:endCxn id="41" idx="3"/>
          </p:cNvCxnSpPr>
          <p:nvPr/>
        </p:nvCxnSpPr>
        <p:spPr>
          <a:xfrm flipV="1">
            <a:off x="4482314" y="2180619"/>
            <a:ext cx="223260" cy="50307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6" idx="7"/>
            <a:endCxn id="43" idx="2"/>
          </p:cNvCxnSpPr>
          <p:nvPr/>
        </p:nvCxnSpPr>
        <p:spPr>
          <a:xfrm flipV="1">
            <a:off x="4482314" y="2487825"/>
            <a:ext cx="494506" cy="195872"/>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stCxn id="11" idx="5"/>
            <a:endCxn id="24" idx="1"/>
          </p:cNvCxnSpPr>
          <p:nvPr/>
        </p:nvCxnSpPr>
        <p:spPr>
          <a:xfrm>
            <a:off x="2774775" y="2465760"/>
            <a:ext cx="820958" cy="603464"/>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39" idx="6"/>
            <a:endCxn id="45" idx="2"/>
          </p:cNvCxnSpPr>
          <p:nvPr/>
        </p:nvCxnSpPr>
        <p:spPr>
          <a:xfrm>
            <a:off x="2734742" y="4456154"/>
            <a:ext cx="1011199" cy="28298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39" idx="5"/>
            <a:endCxn id="46" idx="1"/>
          </p:cNvCxnSpPr>
          <p:nvPr/>
        </p:nvCxnSpPr>
        <p:spPr>
          <a:xfrm>
            <a:off x="2693053" y="4556798"/>
            <a:ext cx="215106" cy="39292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39" idx="1"/>
            <a:endCxn id="27" idx="5"/>
          </p:cNvCxnSpPr>
          <p:nvPr/>
        </p:nvCxnSpPr>
        <p:spPr>
          <a:xfrm flipH="1">
            <a:off x="2067391" y="4355511"/>
            <a:ext cx="424376" cy="5905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39" idx="2"/>
            <a:endCxn id="26" idx="6"/>
          </p:cNvCxnSpPr>
          <p:nvPr/>
        </p:nvCxnSpPr>
        <p:spPr>
          <a:xfrm flipH="1">
            <a:off x="1660319" y="4456155"/>
            <a:ext cx="789760" cy="428464"/>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9" idx="5"/>
            <a:endCxn id="65" idx="1"/>
          </p:cNvCxnSpPr>
          <p:nvPr/>
        </p:nvCxnSpPr>
        <p:spPr>
          <a:xfrm>
            <a:off x="4164763" y="4031253"/>
            <a:ext cx="474599" cy="268425"/>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38" idx="0"/>
            <a:endCxn id="63" idx="5"/>
          </p:cNvCxnSpPr>
          <p:nvPr/>
        </p:nvCxnSpPr>
        <p:spPr>
          <a:xfrm flipH="1" flipV="1">
            <a:off x="6641668" y="3753882"/>
            <a:ext cx="68901" cy="17174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9" idx="7"/>
            <a:endCxn id="63" idx="1"/>
          </p:cNvCxnSpPr>
          <p:nvPr/>
        </p:nvCxnSpPr>
        <p:spPr>
          <a:xfrm flipV="1">
            <a:off x="4164764" y="3614408"/>
            <a:ext cx="2337430" cy="21555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38" idx="7"/>
            <a:endCxn id="58" idx="2"/>
          </p:cNvCxnSpPr>
          <p:nvPr/>
        </p:nvCxnSpPr>
        <p:spPr>
          <a:xfrm flipV="1">
            <a:off x="6811212" y="3843978"/>
            <a:ext cx="596506" cy="123334"/>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38" idx="3"/>
            <a:endCxn id="61" idx="7"/>
          </p:cNvCxnSpPr>
          <p:nvPr/>
        </p:nvCxnSpPr>
        <p:spPr>
          <a:xfrm flipH="1">
            <a:off x="6379841" y="4168599"/>
            <a:ext cx="230084" cy="48296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38" idx="5"/>
            <a:endCxn id="60" idx="1"/>
          </p:cNvCxnSpPr>
          <p:nvPr/>
        </p:nvCxnSpPr>
        <p:spPr>
          <a:xfrm>
            <a:off x="6811212" y="4168599"/>
            <a:ext cx="331710" cy="389314"/>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 idx="3"/>
            <a:endCxn id="52" idx="7"/>
          </p:cNvCxnSpPr>
          <p:nvPr/>
        </p:nvCxnSpPr>
        <p:spPr>
          <a:xfrm flipH="1">
            <a:off x="7080153" y="2387560"/>
            <a:ext cx="920812" cy="40975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7" idx="2"/>
            <a:endCxn id="49" idx="6"/>
          </p:cNvCxnSpPr>
          <p:nvPr/>
        </p:nvCxnSpPr>
        <p:spPr>
          <a:xfrm flipH="1" flipV="1">
            <a:off x="6965141" y="2065795"/>
            <a:ext cx="994137" cy="22112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7" idx="1"/>
            <a:endCxn id="47" idx="5"/>
          </p:cNvCxnSpPr>
          <p:nvPr/>
        </p:nvCxnSpPr>
        <p:spPr>
          <a:xfrm flipH="1" flipV="1">
            <a:off x="7275331" y="1394263"/>
            <a:ext cx="725634" cy="79200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7" idx="0"/>
            <a:endCxn id="51" idx="4"/>
          </p:cNvCxnSpPr>
          <p:nvPr/>
        </p:nvCxnSpPr>
        <p:spPr>
          <a:xfrm flipH="1" flipV="1">
            <a:off x="7980847" y="1067866"/>
            <a:ext cx="120761" cy="107671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17" idx="7"/>
            <a:endCxn id="50" idx="3"/>
          </p:cNvCxnSpPr>
          <p:nvPr/>
        </p:nvCxnSpPr>
        <p:spPr>
          <a:xfrm flipV="1">
            <a:off x="8202251" y="1258085"/>
            <a:ext cx="511878" cy="92818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endCxn id="48" idx="2"/>
          </p:cNvCxnSpPr>
          <p:nvPr/>
        </p:nvCxnSpPr>
        <p:spPr>
          <a:xfrm flipV="1">
            <a:off x="8207807" y="1749463"/>
            <a:ext cx="959351" cy="43681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7" idx="5"/>
            <a:endCxn id="387" idx="2"/>
          </p:cNvCxnSpPr>
          <p:nvPr/>
        </p:nvCxnSpPr>
        <p:spPr>
          <a:xfrm>
            <a:off x="8202251" y="2387559"/>
            <a:ext cx="1575286" cy="40522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17" idx="6"/>
            <a:endCxn id="55" idx="3"/>
          </p:cNvCxnSpPr>
          <p:nvPr/>
        </p:nvCxnSpPr>
        <p:spPr>
          <a:xfrm flipV="1">
            <a:off x="8243939" y="1732442"/>
            <a:ext cx="2054607" cy="554475"/>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17" idx="5"/>
            <a:endCxn id="57" idx="0"/>
          </p:cNvCxnSpPr>
          <p:nvPr/>
        </p:nvCxnSpPr>
        <p:spPr>
          <a:xfrm>
            <a:off x="8202252" y="2387560"/>
            <a:ext cx="271432" cy="967365"/>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208" name="矩形: 圆角 207"/>
          <p:cNvSpPr/>
          <p:nvPr/>
        </p:nvSpPr>
        <p:spPr>
          <a:xfrm>
            <a:off x="5738308" y="551815"/>
            <a:ext cx="5791337" cy="4814981"/>
          </a:xfrm>
          <a:prstGeom prst="roundRect">
            <a:avLst/>
          </a:prstGeom>
          <a:noFill/>
          <a:ln w="1651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09" name="矩形: 圆角 208"/>
          <p:cNvSpPr/>
          <p:nvPr/>
        </p:nvSpPr>
        <p:spPr>
          <a:xfrm>
            <a:off x="661301" y="5490457"/>
            <a:ext cx="5048560" cy="1258722"/>
          </a:xfrm>
          <a:prstGeom prst="roundRect">
            <a:avLst/>
          </a:prstGeom>
          <a:noFill/>
          <a:ln w="1651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cxnSp>
        <p:nvCxnSpPr>
          <p:cNvPr id="232" name="直接连接符 231"/>
          <p:cNvCxnSpPr>
            <a:stCxn id="66" idx="2"/>
            <a:endCxn id="39" idx="7"/>
          </p:cNvCxnSpPr>
          <p:nvPr/>
        </p:nvCxnSpPr>
        <p:spPr>
          <a:xfrm flipH="1">
            <a:off x="2693053" y="4173404"/>
            <a:ext cx="737127" cy="182106"/>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a:stCxn id="19" idx="6"/>
            <a:endCxn id="38" idx="2"/>
          </p:cNvCxnSpPr>
          <p:nvPr/>
        </p:nvCxnSpPr>
        <p:spPr>
          <a:xfrm>
            <a:off x="4206451" y="3930610"/>
            <a:ext cx="2361786" cy="137346"/>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stCxn id="19" idx="7"/>
            <a:endCxn id="17" idx="3"/>
          </p:cNvCxnSpPr>
          <p:nvPr/>
        </p:nvCxnSpPr>
        <p:spPr>
          <a:xfrm flipV="1">
            <a:off x="4164764" y="2387560"/>
            <a:ext cx="3836201" cy="144240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a:stCxn id="19" idx="0"/>
            <a:endCxn id="16" idx="4"/>
          </p:cNvCxnSpPr>
          <p:nvPr/>
        </p:nvCxnSpPr>
        <p:spPr>
          <a:xfrm flipV="1">
            <a:off x="4064121" y="2926672"/>
            <a:ext cx="317550" cy="86160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a:stCxn id="26" idx="0"/>
            <a:endCxn id="27" idx="3"/>
          </p:cNvCxnSpPr>
          <p:nvPr/>
        </p:nvCxnSpPr>
        <p:spPr>
          <a:xfrm flipV="1">
            <a:off x="1561696" y="4414569"/>
            <a:ext cx="366221" cy="371426"/>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a:stCxn id="27" idx="4"/>
            <a:endCxn id="46" idx="1"/>
          </p:cNvCxnSpPr>
          <p:nvPr/>
        </p:nvCxnSpPr>
        <p:spPr>
          <a:xfrm>
            <a:off x="1997655" y="4443456"/>
            <a:ext cx="910505" cy="50626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a:stCxn id="49" idx="4"/>
            <a:endCxn id="11" idx="6"/>
          </p:cNvCxnSpPr>
          <p:nvPr/>
        </p:nvCxnSpPr>
        <p:spPr>
          <a:xfrm flipH="1">
            <a:off x="2816462" y="2164418"/>
            <a:ext cx="4050054" cy="20069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17" idx="2"/>
            <a:endCxn id="16" idx="6"/>
          </p:cNvCxnSpPr>
          <p:nvPr/>
        </p:nvCxnSpPr>
        <p:spPr>
          <a:xfrm flipH="1">
            <a:off x="4524003" y="2286916"/>
            <a:ext cx="3435275" cy="497424"/>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17" idx="2"/>
            <a:endCxn id="11" idx="6"/>
          </p:cNvCxnSpPr>
          <p:nvPr/>
        </p:nvCxnSpPr>
        <p:spPr>
          <a:xfrm flipH="1">
            <a:off x="2816462" y="2286915"/>
            <a:ext cx="5142815" cy="78202"/>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38" idx="7"/>
            <a:endCxn id="17" idx="4"/>
          </p:cNvCxnSpPr>
          <p:nvPr/>
        </p:nvCxnSpPr>
        <p:spPr>
          <a:xfrm flipV="1">
            <a:off x="6811212" y="2429248"/>
            <a:ext cx="1290396" cy="1538065"/>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38" idx="2"/>
            <a:endCxn id="39" idx="6"/>
          </p:cNvCxnSpPr>
          <p:nvPr/>
        </p:nvCxnSpPr>
        <p:spPr>
          <a:xfrm flipH="1">
            <a:off x="2734741" y="4067956"/>
            <a:ext cx="3833496" cy="38819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2332741" y="2554641"/>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移动数据</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2256937" y="4603573"/>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搜索数据</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7787107" y="2459963"/>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消费行为</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6394809" y="4226493"/>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用户属性</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4058222" y="2958942"/>
            <a:ext cx="780472"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交通数据</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82" name="矩形 281"/>
          <p:cNvSpPr/>
          <p:nvPr/>
        </p:nvSpPr>
        <p:spPr>
          <a:xfrm>
            <a:off x="4195288" y="158768"/>
            <a:ext cx="3435556" cy="391517"/>
          </a:xfrm>
          <a:prstGeom prst="rect">
            <a:avLst/>
          </a:prstGeom>
        </p:spPr>
        <p:txBody>
          <a:bodyPr wrap="none">
            <a:spAutoFit/>
          </a:bodyPr>
          <a:lstStyle/>
          <a:p>
            <a:r>
              <a:rPr lang="zh-CN" altLang="en-US" sz="1945" dirty="0">
                <a:solidFill>
                  <a:srgbClr val="FFC000"/>
                </a:solidFill>
                <a:latin typeface="华康俪金黑W8" panose="020B0809000000000000" pitchFamily="49" charset="-122"/>
                <a:ea typeface="华康俪金黑W8" panose="020B0809000000000000" pitchFamily="49" charset="-122"/>
              </a:rPr>
              <a:t>游客综合数据空间关联示意图</a:t>
            </a:r>
            <a:endParaRPr lang="zh-CN" altLang="en-US" sz="1945" dirty="0">
              <a:solidFill>
                <a:srgbClr val="FFC000"/>
              </a:solidFill>
              <a:latin typeface="华康俪金黑W8" panose="020B0809000000000000" pitchFamily="49" charset="-122"/>
              <a:ea typeface="华康俪金黑W8" panose="020B0809000000000000" pitchFamily="49" charset="-122"/>
            </a:endParaRPr>
          </a:p>
        </p:txBody>
      </p:sp>
      <p:cxnSp>
        <p:nvCxnSpPr>
          <p:cNvPr id="169" name="直接连接符 168"/>
          <p:cNvCxnSpPr>
            <a:stCxn id="11" idx="6"/>
            <a:endCxn id="16" idx="2"/>
          </p:cNvCxnSpPr>
          <p:nvPr/>
        </p:nvCxnSpPr>
        <p:spPr>
          <a:xfrm>
            <a:off x="2816462" y="2365118"/>
            <a:ext cx="1422877" cy="41922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223" name="文本框 222"/>
          <p:cNvSpPr txBox="1"/>
          <p:nvPr/>
        </p:nvSpPr>
        <p:spPr>
          <a:xfrm>
            <a:off x="3719516" y="4097672"/>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门票数据</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25" name="椭圆 224"/>
          <p:cNvSpPr/>
          <p:nvPr/>
        </p:nvSpPr>
        <p:spPr>
          <a:xfrm rot="10235940">
            <a:off x="9543789" y="3477966"/>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27" name="椭圆 226"/>
          <p:cNvSpPr/>
          <p:nvPr/>
        </p:nvSpPr>
        <p:spPr>
          <a:xfrm rot="10235940">
            <a:off x="10628677" y="432478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29" name="椭圆 228"/>
          <p:cNvSpPr/>
          <p:nvPr/>
        </p:nvSpPr>
        <p:spPr>
          <a:xfrm rot="10235940">
            <a:off x="8526748" y="4242070"/>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31" name="椭圆 230"/>
          <p:cNvSpPr/>
          <p:nvPr/>
        </p:nvSpPr>
        <p:spPr>
          <a:xfrm rot="10235940">
            <a:off x="10842119" y="353808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33" name="椭圆 232"/>
          <p:cNvSpPr/>
          <p:nvPr/>
        </p:nvSpPr>
        <p:spPr>
          <a:xfrm rot="10235940">
            <a:off x="9093846" y="4716931"/>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35" name="椭圆 234"/>
          <p:cNvSpPr/>
          <p:nvPr/>
        </p:nvSpPr>
        <p:spPr>
          <a:xfrm rot="10235940">
            <a:off x="9921870" y="4801925"/>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37" name="椭圆 236"/>
          <p:cNvSpPr/>
          <p:nvPr/>
        </p:nvSpPr>
        <p:spPr>
          <a:xfrm rot="10235940">
            <a:off x="10569273" y="2771089"/>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41" name="文本框 240"/>
          <p:cNvSpPr txBox="1"/>
          <p:nvPr/>
        </p:nvSpPr>
        <p:spPr>
          <a:xfrm>
            <a:off x="9426573" y="3816819"/>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用户行为</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43" name="椭圆 242"/>
          <p:cNvSpPr/>
          <p:nvPr/>
        </p:nvSpPr>
        <p:spPr>
          <a:xfrm>
            <a:off x="6224607" y="1969182"/>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45" name="椭圆 244"/>
          <p:cNvSpPr/>
          <p:nvPr/>
        </p:nvSpPr>
        <p:spPr>
          <a:xfrm>
            <a:off x="6542209" y="1453043"/>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47" name="椭圆 246"/>
          <p:cNvSpPr/>
          <p:nvPr/>
        </p:nvSpPr>
        <p:spPr>
          <a:xfrm>
            <a:off x="6044117" y="151999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48" name="椭圆 247"/>
          <p:cNvSpPr/>
          <p:nvPr/>
        </p:nvSpPr>
        <p:spPr>
          <a:xfrm>
            <a:off x="7029917" y="1696117"/>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49" name="椭圆 248"/>
          <p:cNvSpPr/>
          <p:nvPr/>
        </p:nvSpPr>
        <p:spPr>
          <a:xfrm>
            <a:off x="6941327" y="2410577"/>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51" name="椭圆 250"/>
          <p:cNvSpPr/>
          <p:nvPr/>
        </p:nvSpPr>
        <p:spPr>
          <a:xfrm>
            <a:off x="6334025" y="2754915"/>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cxnSp>
        <p:nvCxnSpPr>
          <p:cNvPr id="194" name="直接连接符 193"/>
          <p:cNvCxnSpPr>
            <a:stCxn id="243" idx="0"/>
            <a:endCxn id="247" idx="5"/>
          </p:cNvCxnSpPr>
          <p:nvPr/>
        </p:nvCxnSpPr>
        <p:spPr>
          <a:xfrm flipH="1" flipV="1">
            <a:off x="6212477" y="1688351"/>
            <a:ext cx="154461" cy="28083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43" idx="0"/>
            <a:endCxn id="245" idx="3"/>
          </p:cNvCxnSpPr>
          <p:nvPr/>
        </p:nvCxnSpPr>
        <p:spPr>
          <a:xfrm flipV="1">
            <a:off x="6366939" y="1621402"/>
            <a:ext cx="204156" cy="347780"/>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43" idx="7"/>
            <a:endCxn id="248" idx="2"/>
          </p:cNvCxnSpPr>
          <p:nvPr/>
        </p:nvCxnSpPr>
        <p:spPr>
          <a:xfrm flipV="1">
            <a:off x="6467582" y="1794740"/>
            <a:ext cx="562335" cy="21613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endCxn id="249" idx="1"/>
          </p:cNvCxnSpPr>
          <p:nvPr/>
        </p:nvCxnSpPr>
        <p:spPr>
          <a:xfrm>
            <a:off x="6507338" y="2108463"/>
            <a:ext cx="462874" cy="331000"/>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a:stCxn id="243" idx="4"/>
            <a:endCxn id="251" idx="0"/>
          </p:cNvCxnSpPr>
          <p:nvPr/>
        </p:nvCxnSpPr>
        <p:spPr>
          <a:xfrm>
            <a:off x="6366939" y="2253845"/>
            <a:ext cx="65709" cy="501070"/>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225" idx="7"/>
            <a:endCxn id="229" idx="3"/>
          </p:cNvCxnSpPr>
          <p:nvPr/>
        </p:nvCxnSpPr>
        <p:spPr>
          <a:xfrm flipH="1">
            <a:off x="8682780" y="3736028"/>
            <a:ext cx="920488" cy="52447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225" idx="7"/>
            <a:endCxn id="233" idx="3"/>
          </p:cNvCxnSpPr>
          <p:nvPr/>
        </p:nvCxnSpPr>
        <p:spPr>
          <a:xfrm flipH="1">
            <a:off x="9249878" y="3736028"/>
            <a:ext cx="353390" cy="999334"/>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225" idx="0"/>
            <a:endCxn id="235" idx="4"/>
          </p:cNvCxnSpPr>
          <p:nvPr/>
        </p:nvCxnSpPr>
        <p:spPr>
          <a:xfrm>
            <a:off x="9709369" y="3760717"/>
            <a:ext cx="295014" cy="104253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25" idx="1"/>
            <a:endCxn id="227" idx="5"/>
          </p:cNvCxnSpPr>
          <p:nvPr/>
        </p:nvCxnSpPr>
        <p:spPr>
          <a:xfrm>
            <a:off x="9801852" y="3703150"/>
            <a:ext cx="845257" cy="662846"/>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endCxn id="231" idx="6"/>
          </p:cNvCxnSpPr>
          <p:nvPr/>
        </p:nvCxnSpPr>
        <p:spPr>
          <a:xfrm>
            <a:off x="9825821" y="3589967"/>
            <a:ext cx="1017622" cy="6284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225" idx="2"/>
            <a:endCxn id="237" idx="7"/>
          </p:cNvCxnSpPr>
          <p:nvPr/>
        </p:nvCxnSpPr>
        <p:spPr>
          <a:xfrm flipV="1">
            <a:off x="9826540" y="2949903"/>
            <a:ext cx="783946" cy="647145"/>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225" idx="4"/>
            <a:endCxn id="17" idx="5"/>
          </p:cNvCxnSpPr>
          <p:nvPr/>
        </p:nvCxnSpPr>
        <p:spPr>
          <a:xfrm flipH="1" flipV="1">
            <a:off x="8202251" y="2387559"/>
            <a:ext cx="1460620" cy="109231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a:stCxn id="225" idx="6"/>
            <a:endCxn id="38" idx="7"/>
          </p:cNvCxnSpPr>
          <p:nvPr/>
        </p:nvCxnSpPr>
        <p:spPr>
          <a:xfrm flipH="1">
            <a:off x="6811212" y="3643546"/>
            <a:ext cx="2734489" cy="32376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39" idx="0"/>
            <a:endCxn id="11" idx="4"/>
          </p:cNvCxnSpPr>
          <p:nvPr/>
        </p:nvCxnSpPr>
        <p:spPr>
          <a:xfrm flipV="1">
            <a:off x="2592411" y="2507449"/>
            <a:ext cx="81720" cy="1806374"/>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233" idx="2"/>
            <a:endCxn id="231" idx="6"/>
          </p:cNvCxnSpPr>
          <p:nvPr/>
        </p:nvCxnSpPr>
        <p:spPr>
          <a:xfrm flipV="1">
            <a:off x="9289767" y="3652814"/>
            <a:ext cx="1553676" cy="1146630"/>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231" idx="6"/>
            <a:endCxn id="235" idx="3"/>
          </p:cNvCxnSpPr>
          <p:nvPr/>
        </p:nvCxnSpPr>
        <p:spPr>
          <a:xfrm flipH="1">
            <a:off x="10077902" y="3652814"/>
            <a:ext cx="765541" cy="116754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235" idx="6"/>
            <a:endCxn id="229" idx="1"/>
          </p:cNvCxnSpPr>
          <p:nvPr/>
        </p:nvCxnSpPr>
        <p:spPr>
          <a:xfrm flipH="1" flipV="1">
            <a:off x="8705563" y="4398101"/>
            <a:ext cx="1217631" cy="518556"/>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283" name="椭圆 282"/>
          <p:cNvSpPr/>
          <p:nvPr/>
        </p:nvSpPr>
        <p:spPr>
          <a:xfrm>
            <a:off x="2304383" y="6020802"/>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84" name="椭圆 283"/>
          <p:cNvSpPr/>
          <p:nvPr/>
        </p:nvSpPr>
        <p:spPr>
          <a:xfrm>
            <a:off x="8376644" y="6027887"/>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85" name="椭圆 284"/>
          <p:cNvSpPr/>
          <p:nvPr/>
        </p:nvSpPr>
        <p:spPr>
          <a:xfrm rot="10235940">
            <a:off x="9271254" y="6016328"/>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286" name="椭圆 285"/>
          <p:cNvSpPr/>
          <p:nvPr/>
        </p:nvSpPr>
        <p:spPr>
          <a:xfrm>
            <a:off x="1098035" y="5588349"/>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87" name="椭圆 286"/>
          <p:cNvSpPr/>
          <p:nvPr/>
        </p:nvSpPr>
        <p:spPr>
          <a:xfrm>
            <a:off x="927966" y="6053028"/>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88" name="椭圆 287"/>
          <p:cNvSpPr/>
          <p:nvPr/>
        </p:nvSpPr>
        <p:spPr>
          <a:xfrm>
            <a:off x="1315784" y="6343021"/>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89" name="椭圆 288"/>
          <p:cNvSpPr/>
          <p:nvPr/>
        </p:nvSpPr>
        <p:spPr>
          <a:xfrm>
            <a:off x="3364264" y="5662268"/>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90" name="椭圆 289"/>
          <p:cNvSpPr/>
          <p:nvPr/>
        </p:nvSpPr>
        <p:spPr>
          <a:xfrm>
            <a:off x="3341690" y="6312549"/>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91" name="椭圆 290"/>
          <p:cNvSpPr/>
          <p:nvPr/>
        </p:nvSpPr>
        <p:spPr>
          <a:xfrm>
            <a:off x="7896220" y="5681124"/>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92" name="椭圆 291"/>
          <p:cNvSpPr/>
          <p:nvPr/>
        </p:nvSpPr>
        <p:spPr>
          <a:xfrm>
            <a:off x="8838367" y="5533486"/>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94" name="椭圆 293"/>
          <p:cNvSpPr/>
          <p:nvPr/>
        </p:nvSpPr>
        <p:spPr>
          <a:xfrm>
            <a:off x="8869969" y="630262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95" name="椭圆 294"/>
          <p:cNvSpPr/>
          <p:nvPr/>
        </p:nvSpPr>
        <p:spPr>
          <a:xfrm>
            <a:off x="9752841" y="5510301"/>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96" name="椭圆 295"/>
          <p:cNvSpPr/>
          <p:nvPr/>
        </p:nvSpPr>
        <p:spPr>
          <a:xfrm>
            <a:off x="9752841" y="6312549"/>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297" name="椭圆 296"/>
          <p:cNvSpPr/>
          <p:nvPr/>
        </p:nvSpPr>
        <p:spPr>
          <a:xfrm>
            <a:off x="7896220" y="6221080"/>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cxnSp>
        <p:nvCxnSpPr>
          <p:cNvPr id="298" name="直接连接符 297"/>
          <p:cNvCxnSpPr>
            <a:stCxn id="283" idx="1"/>
            <a:endCxn id="286" idx="5"/>
          </p:cNvCxnSpPr>
          <p:nvPr/>
        </p:nvCxnSpPr>
        <p:spPr>
          <a:xfrm flipH="1" flipV="1">
            <a:off x="1266395" y="5756709"/>
            <a:ext cx="1079677" cy="30578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a:stCxn id="283" idx="2"/>
            <a:endCxn id="287" idx="6"/>
          </p:cNvCxnSpPr>
          <p:nvPr/>
        </p:nvCxnSpPr>
        <p:spPr>
          <a:xfrm flipH="1" flipV="1">
            <a:off x="1125211" y="6151651"/>
            <a:ext cx="1179172" cy="11482"/>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a:endCxn id="288" idx="7"/>
          </p:cNvCxnSpPr>
          <p:nvPr/>
        </p:nvCxnSpPr>
        <p:spPr>
          <a:xfrm flipH="1">
            <a:off x="1484143" y="6168646"/>
            <a:ext cx="819148" cy="20326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283" idx="7"/>
            <a:endCxn id="289" idx="2"/>
          </p:cNvCxnSpPr>
          <p:nvPr/>
        </p:nvCxnSpPr>
        <p:spPr>
          <a:xfrm flipV="1">
            <a:off x="2547358" y="5760892"/>
            <a:ext cx="816906" cy="30159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a:stCxn id="283" idx="6"/>
          </p:cNvCxnSpPr>
          <p:nvPr/>
        </p:nvCxnSpPr>
        <p:spPr>
          <a:xfrm>
            <a:off x="2589046" y="6163133"/>
            <a:ext cx="844078" cy="24803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08" name="直接连接符 307"/>
          <p:cNvCxnSpPr>
            <a:stCxn id="291" idx="5"/>
            <a:endCxn id="284" idx="1"/>
          </p:cNvCxnSpPr>
          <p:nvPr/>
        </p:nvCxnSpPr>
        <p:spPr>
          <a:xfrm>
            <a:off x="8064580" y="5849484"/>
            <a:ext cx="353752" cy="22009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20" idx="3"/>
            <a:endCxn id="297" idx="6"/>
          </p:cNvCxnSpPr>
          <p:nvPr/>
        </p:nvCxnSpPr>
        <p:spPr>
          <a:xfrm flipH="1">
            <a:off x="8093466" y="6201677"/>
            <a:ext cx="337071" cy="118026"/>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12" name="直接连接符 311"/>
          <p:cNvCxnSpPr>
            <a:stCxn id="292" idx="2"/>
            <a:endCxn id="284" idx="7"/>
          </p:cNvCxnSpPr>
          <p:nvPr/>
        </p:nvCxnSpPr>
        <p:spPr>
          <a:xfrm flipH="1">
            <a:off x="8619618" y="5632110"/>
            <a:ext cx="218748" cy="437465"/>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94" idx="2"/>
            <a:endCxn id="284" idx="5"/>
          </p:cNvCxnSpPr>
          <p:nvPr/>
        </p:nvCxnSpPr>
        <p:spPr>
          <a:xfrm flipH="1" flipV="1">
            <a:off x="8619618" y="6270861"/>
            <a:ext cx="250350" cy="130384"/>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295" idx="3"/>
            <a:endCxn id="285" idx="3"/>
          </p:cNvCxnSpPr>
          <p:nvPr/>
        </p:nvCxnSpPr>
        <p:spPr>
          <a:xfrm flipH="1">
            <a:off x="9496437" y="5678661"/>
            <a:ext cx="285289" cy="36426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a:stCxn id="296" idx="1"/>
            <a:endCxn id="285" idx="1"/>
          </p:cNvCxnSpPr>
          <p:nvPr/>
        </p:nvCxnSpPr>
        <p:spPr>
          <a:xfrm flipH="1" flipV="1">
            <a:off x="9529316" y="6241512"/>
            <a:ext cx="252411" cy="9992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2117563" y="6310226"/>
            <a:ext cx="822778"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游客消费</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22" name="文本框 321"/>
          <p:cNvSpPr txBox="1"/>
          <p:nvPr/>
        </p:nvSpPr>
        <p:spPr>
          <a:xfrm>
            <a:off x="8241455" y="6317339"/>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评价监测</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23" name="文本框 322"/>
          <p:cNvSpPr txBox="1"/>
          <p:nvPr/>
        </p:nvSpPr>
        <p:spPr>
          <a:xfrm>
            <a:off x="9073115" y="6301677"/>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价格监控</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26" name="文本框 325"/>
          <p:cNvSpPr txBox="1"/>
          <p:nvPr/>
        </p:nvSpPr>
        <p:spPr>
          <a:xfrm>
            <a:off x="6048938" y="2301787"/>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客流监控</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30" name="椭圆 329"/>
          <p:cNvSpPr/>
          <p:nvPr/>
        </p:nvSpPr>
        <p:spPr>
          <a:xfrm>
            <a:off x="4016351" y="5940010"/>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cxnSp>
        <p:nvCxnSpPr>
          <p:cNvPr id="332" name="直接连接符 331"/>
          <p:cNvCxnSpPr>
            <a:stCxn id="289" idx="6"/>
            <a:endCxn id="330" idx="2"/>
          </p:cNvCxnSpPr>
          <p:nvPr/>
        </p:nvCxnSpPr>
        <p:spPr>
          <a:xfrm>
            <a:off x="3561510" y="5760891"/>
            <a:ext cx="454841" cy="321450"/>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34" name="直接连接符 333"/>
          <p:cNvCxnSpPr>
            <a:stCxn id="290" idx="6"/>
            <a:endCxn id="330" idx="2"/>
          </p:cNvCxnSpPr>
          <p:nvPr/>
        </p:nvCxnSpPr>
        <p:spPr>
          <a:xfrm flipV="1">
            <a:off x="3538936" y="6082341"/>
            <a:ext cx="477415" cy="32883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337" name="椭圆 336"/>
          <p:cNvSpPr/>
          <p:nvPr/>
        </p:nvSpPr>
        <p:spPr>
          <a:xfrm>
            <a:off x="3364264" y="5970951"/>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338" name="椭圆 337"/>
          <p:cNvSpPr/>
          <p:nvPr/>
        </p:nvSpPr>
        <p:spPr>
          <a:xfrm>
            <a:off x="4079457" y="5522940"/>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343" name="椭圆 342"/>
          <p:cNvSpPr/>
          <p:nvPr/>
        </p:nvSpPr>
        <p:spPr>
          <a:xfrm>
            <a:off x="2372152" y="5552586"/>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cxnSp>
        <p:nvCxnSpPr>
          <p:cNvPr id="345" name="直接连接符 344"/>
          <p:cNvCxnSpPr>
            <a:endCxn id="283" idx="0"/>
          </p:cNvCxnSpPr>
          <p:nvPr/>
        </p:nvCxnSpPr>
        <p:spPr>
          <a:xfrm flipH="1">
            <a:off x="2446715" y="5756130"/>
            <a:ext cx="6192" cy="264672"/>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47" name="直接连接符 346"/>
          <p:cNvCxnSpPr>
            <a:stCxn id="338" idx="4"/>
            <a:endCxn id="330" idx="0"/>
          </p:cNvCxnSpPr>
          <p:nvPr/>
        </p:nvCxnSpPr>
        <p:spPr>
          <a:xfrm flipH="1">
            <a:off x="4158683" y="5720186"/>
            <a:ext cx="19397" cy="219824"/>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348" name="椭圆 347"/>
          <p:cNvSpPr/>
          <p:nvPr/>
        </p:nvSpPr>
        <p:spPr>
          <a:xfrm rot="18865173">
            <a:off x="6286818" y="5897318"/>
            <a:ext cx="284663" cy="284663"/>
          </a:xfrm>
          <a:prstGeom prst="ellipse">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sp>
        <p:nvSpPr>
          <p:cNvPr id="349" name="椭圆 348"/>
          <p:cNvSpPr/>
          <p:nvPr/>
        </p:nvSpPr>
        <p:spPr>
          <a:xfrm rot="10186311">
            <a:off x="7556621" y="5882980"/>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350" name="椭圆 349"/>
          <p:cNvSpPr/>
          <p:nvPr/>
        </p:nvSpPr>
        <p:spPr>
          <a:xfrm rot="10186311">
            <a:off x="7189013" y="632760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351" name="椭圆 350"/>
          <p:cNvSpPr/>
          <p:nvPr/>
        </p:nvSpPr>
        <p:spPr>
          <a:xfrm rot="10186311">
            <a:off x="7046559" y="5538102"/>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cxnSp>
        <p:nvCxnSpPr>
          <p:cNvPr id="352" name="直接连接符 351"/>
          <p:cNvCxnSpPr>
            <a:stCxn id="350" idx="5"/>
            <a:endCxn id="348" idx="4"/>
          </p:cNvCxnSpPr>
          <p:nvPr/>
        </p:nvCxnSpPr>
        <p:spPr>
          <a:xfrm flipH="1" flipV="1">
            <a:off x="6530807" y="6139268"/>
            <a:ext cx="675817" cy="23071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53" name="直接连接符 352"/>
          <p:cNvCxnSpPr>
            <a:stCxn id="349" idx="6"/>
            <a:endCxn id="348" idx="6"/>
          </p:cNvCxnSpPr>
          <p:nvPr/>
        </p:nvCxnSpPr>
        <p:spPr>
          <a:xfrm flipH="1" flipV="1">
            <a:off x="6528768" y="5937992"/>
            <a:ext cx="1029421" cy="6112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354" name="直接连接符 353"/>
          <p:cNvCxnSpPr>
            <a:stCxn id="351" idx="6"/>
            <a:endCxn id="348" idx="6"/>
          </p:cNvCxnSpPr>
          <p:nvPr/>
        </p:nvCxnSpPr>
        <p:spPr>
          <a:xfrm flipH="1">
            <a:off x="6528768" y="5654237"/>
            <a:ext cx="519358" cy="283755"/>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360" name="文本框 359"/>
          <p:cNvSpPr txBox="1"/>
          <p:nvPr/>
        </p:nvSpPr>
        <p:spPr>
          <a:xfrm>
            <a:off x="6102128" y="6291883"/>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媒体状况</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61" name="文本框 360"/>
          <p:cNvSpPr txBox="1"/>
          <p:nvPr/>
        </p:nvSpPr>
        <p:spPr>
          <a:xfrm>
            <a:off x="3850179" y="6256165"/>
            <a:ext cx="1099017" cy="260969"/>
          </a:xfrm>
          <a:prstGeom prst="rect">
            <a:avLst/>
          </a:prstGeom>
          <a:noFill/>
        </p:spPr>
        <p:txBody>
          <a:bodyPr wrap="square" rtlCol="0">
            <a:spAutoFit/>
          </a:bodyPr>
          <a:lstStyle/>
          <a:p>
            <a:r>
              <a:rPr lang="zh-CN" altLang="en-US" sz="1095" b="1" dirty="0">
                <a:solidFill>
                  <a:schemeClr val="bg1">
                    <a:lumMod val="75000"/>
                  </a:schemeClr>
                </a:solidFill>
                <a:latin typeface="微软雅黑" panose="020B0503020204020204" pitchFamily="34" charset="-122"/>
                <a:ea typeface="微软雅黑" panose="020B0503020204020204" pitchFamily="34" charset="-122"/>
              </a:rPr>
              <a:t>行业消费</a:t>
            </a:r>
            <a:endParaRPr lang="zh-CN" altLang="en-US" sz="1095"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62" name="矩形: 圆角 361"/>
          <p:cNvSpPr/>
          <p:nvPr/>
        </p:nvSpPr>
        <p:spPr>
          <a:xfrm>
            <a:off x="5738308" y="5490457"/>
            <a:ext cx="5823413" cy="1262153"/>
          </a:xfrm>
          <a:prstGeom prst="roundRect">
            <a:avLst/>
          </a:prstGeom>
          <a:noFill/>
          <a:ln w="1651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5"/>
          </a:p>
        </p:txBody>
      </p:sp>
      <p:cxnSp>
        <p:nvCxnSpPr>
          <p:cNvPr id="365" name="直接连接符 364"/>
          <p:cNvCxnSpPr>
            <a:endCxn id="24" idx="7"/>
          </p:cNvCxnSpPr>
          <p:nvPr/>
        </p:nvCxnSpPr>
        <p:spPr>
          <a:xfrm flipH="1">
            <a:off x="3735207" y="2793939"/>
            <a:ext cx="502321" cy="27528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369" name="文本框 368"/>
          <p:cNvSpPr txBox="1"/>
          <p:nvPr/>
        </p:nvSpPr>
        <p:spPr>
          <a:xfrm>
            <a:off x="4519691" y="4497130"/>
            <a:ext cx="42974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数量</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3" name="直接连接符 382"/>
          <p:cNvCxnSpPr>
            <a:stCxn id="19" idx="2"/>
            <a:endCxn id="66" idx="7"/>
          </p:cNvCxnSpPr>
          <p:nvPr/>
        </p:nvCxnSpPr>
        <p:spPr>
          <a:xfrm flipH="1">
            <a:off x="3598540" y="3930610"/>
            <a:ext cx="323249" cy="17305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387" name="椭圆 386"/>
          <p:cNvSpPr/>
          <p:nvPr/>
        </p:nvSpPr>
        <p:spPr>
          <a:xfrm>
            <a:off x="9777537" y="2694164"/>
            <a:ext cx="197246" cy="197246"/>
          </a:xfrm>
          <a:prstGeom prst="ellipse">
            <a:avLst/>
          </a:prstGeom>
          <a:solidFill>
            <a:srgbClr val="43AA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46" rIns="91092" bIns="45546" numCol="1" spcCol="0" rtlCol="0" fromWordArt="0" anchor="ctr" anchorCtr="0" forceAA="0" compatLnSpc="1">
            <a:noAutofit/>
          </a:bodyPr>
          <a:lstStyle/>
          <a:p>
            <a:pPr algn="ctr"/>
            <a:endParaRPr lang="zh-CN" altLang="en-US" sz="1795" dirty="0">
              <a:solidFill>
                <a:srgbClr val="348491"/>
              </a:solidFill>
            </a:endParaRPr>
          </a:p>
        </p:txBody>
      </p:sp>
      <p:sp>
        <p:nvSpPr>
          <p:cNvPr id="390" name="文本框 389"/>
          <p:cNvSpPr txBox="1"/>
          <p:nvPr/>
        </p:nvSpPr>
        <p:spPr>
          <a:xfrm>
            <a:off x="9586828" y="2917450"/>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消费行业</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1" name="文本框 390"/>
          <p:cNvSpPr txBox="1"/>
          <p:nvPr/>
        </p:nvSpPr>
        <p:spPr>
          <a:xfrm>
            <a:off x="10427889" y="298931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重点区域逗留时间</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2" name="文本框 391"/>
          <p:cNvSpPr txBox="1"/>
          <p:nvPr/>
        </p:nvSpPr>
        <p:spPr>
          <a:xfrm>
            <a:off x="10746157" y="3782699"/>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到港去向</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3" name="文本框 392"/>
          <p:cNvSpPr txBox="1"/>
          <p:nvPr/>
        </p:nvSpPr>
        <p:spPr>
          <a:xfrm>
            <a:off x="10504147" y="4585214"/>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来杭目的</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4" name="文本框 393"/>
          <p:cNvSpPr txBox="1"/>
          <p:nvPr/>
        </p:nvSpPr>
        <p:spPr>
          <a:xfrm>
            <a:off x="9801851" y="5034514"/>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市民目的地</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5" name="文本框 394"/>
          <p:cNvSpPr txBox="1"/>
          <p:nvPr/>
        </p:nvSpPr>
        <p:spPr>
          <a:xfrm>
            <a:off x="8972943" y="4981829"/>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出行方式</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6" name="文本框 395"/>
          <p:cNvSpPr txBox="1"/>
          <p:nvPr/>
        </p:nvSpPr>
        <p:spPr>
          <a:xfrm>
            <a:off x="8408606" y="4497130"/>
            <a:ext cx="805912"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逗留时间</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7" name="文本框 396"/>
          <p:cNvSpPr txBox="1"/>
          <p:nvPr/>
        </p:nvSpPr>
        <p:spPr>
          <a:xfrm>
            <a:off x="5784516" y="1262389"/>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游客人数</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8" name="文本框 397"/>
          <p:cNvSpPr txBox="1"/>
          <p:nvPr/>
        </p:nvSpPr>
        <p:spPr>
          <a:xfrm>
            <a:off x="6357393" y="1262464"/>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西湖人数</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9" name="文本框 398"/>
          <p:cNvSpPr txBox="1"/>
          <p:nvPr/>
        </p:nvSpPr>
        <p:spPr>
          <a:xfrm>
            <a:off x="7080153" y="1887064"/>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千岛湖人数</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0" name="文本框 399"/>
          <p:cNvSpPr txBox="1"/>
          <p:nvPr/>
        </p:nvSpPr>
        <p:spPr>
          <a:xfrm>
            <a:off x="6860259" y="2161964"/>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消费明细</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1" name="文本框 400"/>
          <p:cNvSpPr txBox="1"/>
          <p:nvPr/>
        </p:nvSpPr>
        <p:spPr>
          <a:xfrm>
            <a:off x="7010359" y="2585124"/>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重点区域</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2" name="文本框 401"/>
          <p:cNvSpPr txBox="1"/>
          <p:nvPr/>
        </p:nvSpPr>
        <p:spPr>
          <a:xfrm>
            <a:off x="6137482" y="2937482"/>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区县客流</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3" name="文本框 402"/>
          <p:cNvSpPr txBox="1"/>
          <p:nvPr/>
        </p:nvSpPr>
        <p:spPr>
          <a:xfrm>
            <a:off x="1298001" y="5598082"/>
            <a:ext cx="1099017" cy="230384"/>
          </a:xfrm>
          <a:prstGeom prst="rect">
            <a:avLst/>
          </a:prstGeom>
          <a:noFill/>
        </p:spPr>
        <p:txBody>
          <a:bodyPr wrap="square" rtlCol="0">
            <a:spAutoFit/>
          </a:bodyPr>
          <a:lstStyle/>
          <a:p>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4" name="文本框 403"/>
          <p:cNvSpPr txBox="1"/>
          <p:nvPr/>
        </p:nvSpPr>
        <p:spPr>
          <a:xfrm>
            <a:off x="1158141" y="5968268"/>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消费人数</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5" name="文本框 404"/>
          <p:cNvSpPr txBox="1"/>
          <p:nvPr/>
        </p:nvSpPr>
        <p:spPr>
          <a:xfrm>
            <a:off x="1285019" y="6541522"/>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消费明细</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6" name="文本框 405"/>
          <p:cNvSpPr txBox="1"/>
          <p:nvPr/>
        </p:nvSpPr>
        <p:spPr>
          <a:xfrm>
            <a:off x="2198460" y="5712792"/>
            <a:ext cx="1099017" cy="230384"/>
          </a:xfrm>
          <a:prstGeom prst="rect">
            <a:avLst/>
          </a:prstGeom>
          <a:noFill/>
        </p:spPr>
        <p:txBody>
          <a:bodyPr wrap="square" rtlCol="0">
            <a:spAutoFit/>
          </a:bodyPr>
          <a:lstStyle/>
          <a:p>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7" name="文本框 406"/>
          <p:cNvSpPr txBox="1"/>
          <p:nvPr/>
        </p:nvSpPr>
        <p:spPr>
          <a:xfrm>
            <a:off x="3280099" y="5499678"/>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餐饮</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8" name="文本框 407"/>
          <p:cNvSpPr txBox="1"/>
          <p:nvPr/>
        </p:nvSpPr>
        <p:spPr>
          <a:xfrm>
            <a:off x="3130116" y="6140891"/>
            <a:ext cx="46386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零售</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9" name="文本框 408"/>
          <p:cNvSpPr txBox="1"/>
          <p:nvPr/>
        </p:nvSpPr>
        <p:spPr>
          <a:xfrm>
            <a:off x="3290788" y="6541288"/>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住宿</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10" name="文本框 409"/>
          <p:cNvSpPr txBox="1"/>
          <p:nvPr/>
        </p:nvSpPr>
        <p:spPr>
          <a:xfrm>
            <a:off x="4281962" y="553297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城市消费对比</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411" name="直接连接符 410"/>
          <p:cNvCxnSpPr>
            <a:stCxn id="283" idx="6"/>
            <a:endCxn id="337" idx="2"/>
          </p:cNvCxnSpPr>
          <p:nvPr/>
        </p:nvCxnSpPr>
        <p:spPr>
          <a:xfrm flipV="1">
            <a:off x="2589046" y="6069574"/>
            <a:ext cx="775218" cy="9355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337" idx="6"/>
            <a:endCxn id="330" idx="2"/>
          </p:cNvCxnSpPr>
          <p:nvPr/>
        </p:nvCxnSpPr>
        <p:spPr>
          <a:xfrm>
            <a:off x="3561510" y="6069575"/>
            <a:ext cx="454841" cy="12767"/>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419" name="文本框 418"/>
          <p:cNvSpPr txBox="1"/>
          <p:nvPr/>
        </p:nvSpPr>
        <p:spPr>
          <a:xfrm>
            <a:off x="6896732" y="5713769"/>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城市总览</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0" name="文本框 419"/>
          <p:cNvSpPr txBox="1"/>
          <p:nvPr/>
        </p:nvSpPr>
        <p:spPr>
          <a:xfrm>
            <a:off x="7331520" y="6100612"/>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重点企业</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1" name="文本框 420"/>
          <p:cNvSpPr txBox="1"/>
          <p:nvPr/>
        </p:nvSpPr>
        <p:spPr>
          <a:xfrm>
            <a:off x="6850332" y="6548189"/>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相关城市</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2" name="文本框 421"/>
          <p:cNvSpPr txBox="1"/>
          <p:nvPr/>
        </p:nvSpPr>
        <p:spPr>
          <a:xfrm>
            <a:off x="7904204" y="550742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酒店好评</a:t>
            </a:r>
            <a:r>
              <a:rPr lang="en-US" altLang="zh-CN" sz="895" dirty="0">
                <a:solidFill>
                  <a:schemeClr val="bg1">
                    <a:lumMod val="50000"/>
                  </a:schemeClr>
                </a:solidFill>
                <a:latin typeface="微软雅黑" panose="020B0503020204020204" pitchFamily="34" charset="-122"/>
                <a:ea typeface="微软雅黑" panose="020B0503020204020204" pitchFamily="34" charset="-122"/>
              </a:rPr>
              <a:t>top20</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3" name="文本框 422"/>
          <p:cNvSpPr txBox="1"/>
          <p:nvPr/>
        </p:nvSpPr>
        <p:spPr>
          <a:xfrm>
            <a:off x="7516237" y="6495549"/>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景点好评</a:t>
            </a:r>
            <a:r>
              <a:rPr lang="en-US" altLang="zh-CN" sz="895" dirty="0">
                <a:solidFill>
                  <a:schemeClr val="bg1">
                    <a:lumMod val="50000"/>
                  </a:schemeClr>
                </a:solidFill>
                <a:latin typeface="微软雅黑" panose="020B0503020204020204" pitchFamily="34" charset="-122"/>
                <a:ea typeface="微软雅黑" panose="020B0503020204020204" pitchFamily="34" charset="-122"/>
              </a:rPr>
              <a:t>top20</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4" name="文本框 423"/>
          <p:cNvSpPr txBox="1"/>
          <p:nvPr/>
        </p:nvSpPr>
        <p:spPr>
          <a:xfrm>
            <a:off x="8754694" y="5799246"/>
            <a:ext cx="397182" cy="36843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景区</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5" name="文本框 424"/>
          <p:cNvSpPr txBox="1"/>
          <p:nvPr/>
        </p:nvSpPr>
        <p:spPr>
          <a:xfrm>
            <a:off x="8802676" y="655857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酒店</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6" name="文本框 425"/>
          <p:cNvSpPr txBox="1"/>
          <p:nvPr/>
        </p:nvSpPr>
        <p:spPr>
          <a:xfrm>
            <a:off x="9408097" y="5712792"/>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酒店价格趋势</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8" name="文本框 427"/>
          <p:cNvSpPr txBox="1"/>
          <p:nvPr/>
        </p:nvSpPr>
        <p:spPr>
          <a:xfrm>
            <a:off x="9520368" y="6551311"/>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景点价格趋势</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9" name="文本框 428"/>
          <p:cNvSpPr txBox="1"/>
          <p:nvPr/>
        </p:nvSpPr>
        <p:spPr>
          <a:xfrm>
            <a:off x="1378481" y="5554000"/>
            <a:ext cx="1099017" cy="230384"/>
          </a:xfrm>
          <a:prstGeom prst="rect">
            <a:avLst/>
          </a:prstGeom>
          <a:noFill/>
        </p:spPr>
        <p:txBody>
          <a:bodyPr wrap="square" rtlCol="0">
            <a:spAutoFit/>
          </a:bodyPr>
          <a:lstStyle/>
          <a:p>
            <a:r>
              <a:rPr lang="zh-CN" altLang="en-US" sz="895" dirty="0">
                <a:solidFill>
                  <a:schemeClr val="bg1">
                    <a:lumMod val="50000"/>
                  </a:schemeClr>
                </a:solidFill>
                <a:latin typeface="微软雅黑" panose="020B0503020204020204" pitchFamily="34" charset="-122"/>
                <a:ea typeface="微软雅黑" panose="020B0503020204020204" pitchFamily="34" charset="-122"/>
              </a:rPr>
              <a:t>消费金额</a:t>
            </a:r>
            <a:endParaRPr lang="zh-CN" altLang="en-US" sz="89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431" name="直接连接符 430"/>
          <p:cNvCxnSpPr>
            <a:stCxn id="285" idx="5"/>
            <a:endCxn id="292" idx="5"/>
          </p:cNvCxnSpPr>
          <p:nvPr/>
        </p:nvCxnSpPr>
        <p:spPr>
          <a:xfrm flipH="1" flipV="1">
            <a:off x="9006726" y="5701846"/>
            <a:ext cx="291128" cy="373961"/>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a:stCxn id="285" idx="6"/>
          </p:cNvCxnSpPr>
          <p:nvPr/>
        </p:nvCxnSpPr>
        <p:spPr>
          <a:xfrm flipH="1">
            <a:off x="9019147" y="6181908"/>
            <a:ext cx="254018" cy="21400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a:endCxn id="284" idx="0"/>
          </p:cNvCxnSpPr>
          <p:nvPr/>
        </p:nvCxnSpPr>
        <p:spPr>
          <a:xfrm flipH="1">
            <a:off x="8518975" y="3756808"/>
            <a:ext cx="1101213" cy="227107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438" name="直接连接符 437"/>
          <p:cNvCxnSpPr>
            <a:stCxn id="330" idx="7"/>
            <a:endCxn id="225" idx="7"/>
          </p:cNvCxnSpPr>
          <p:nvPr/>
        </p:nvCxnSpPr>
        <p:spPr>
          <a:xfrm flipV="1">
            <a:off x="4259325" y="3736028"/>
            <a:ext cx="5343943" cy="2245670"/>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a:stCxn id="330" idx="7"/>
            <a:endCxn id="17" idx="3"/>
          </p:cNvCxnSpPr>
          <p:nvPr/>
        </p:nvCxnSpPr>
        <p:spPr>
          <a:xfrm flipV="1">
            <a:off x="4259325" y="2387559"/>
            <a:ext cx="3741639" cy="359413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endCxn id="17" idx="3"/>
          </p:cNvCxnSpPr>
          <p:nvPr/>
        </p:nvCxnSpPr>
        <p:spPr>
          <a:xfrm flipV="1">
            <a:off x="2546181" y="2387559"/>
            <a:ext cx="5454784" cy="3660100"/>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endCxn id="38" idx="2"/>
          </p:cNvCxnSpPr>
          <p:nvPr/>
        </p:nvCxnSpPr>
        <p:spPr>
          <a:xfrm flipV="1">
            <a:off x="2562785" y="4067956"/>
            <a:ext cx="4005452" cy="1969526"/>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
        <p:nvSpPr>
          <p:cNvPr id="446" name="矩形: 圆角 445"/>
          <p:cNvSpPr/>
          <p:nvPr/>
        </p:nvSpPr>
        <p:spPr>
          <a:xfrm>
            <a:off x="4346635" y="786469"/>
            <a:ext cx="1034574" cy="373577"/>
          </a:xfrm>
          <a:prstGeom prst="roundRect">
            <a:avLst/>
          </a:prstGeom>
          <a:solidFill>
            <a:srgbClr val="1F4E79">
              <a:alpha val="60000"/>
            </a:srgbClr>
          </a:solidFill>
        </p:spPr>
        <p:txBody>
          <a:bodyPr wrap="none">
            <a:spAutoFit/>
          </a:bodyPr>
          <a:lstStyle/>
          <a:p>
            <a:r>
              <a:rPr lang="zh-CN" altLang="en-US" sz="1595" dirty="0">
                <a:solidFill>
                  <a:schemeClr val="bg1"/>
                </a:solidFill>
                <a:latin typeface="华康俪金黑W8" panose="020B0809000000000000" pitchFamily="49" charset="-122"/>
                <a:ea typeface="华康俪金黑W8" panose="020B0809000000000000" pitchFamily="49" charset="-122"/>
              </a:rPr>
              <a:t>行前数据</a:t>
            </a:r>
            <a:endParaRPr lang="zh-CN" altLang="en-US" sz="1595" dirty="0">
              <a:solidFill>
                <a:schemeClr val="bg1"/>
              </a:solidFill>
              <a:latin typeface="华康俪金黑W8" panose="020B0809000000000000" pitchFamily="49" charset="-122"/>
              <a:ea typeface="华康俪金黑W8" panose="020B0809000000000000" pitchFamily="49" charset="-122"/>
            </a:endParaRPr>
          </a:p>
        </p:txBody>
      </p:sp>
      <p:sp>
        <p:nvSpPr>
          <p:cNvPr id="447" name="矩形: 圆角 446"/>
          <p:cNvSpPr/>
          <p:nvPr/>
        </p:nvSpPr>
        <p:spPr>
          <a:xfrm>
            <a:off x="10154506" y="786469"/>
            <a:ext cx="1034574" cy="373577"/>
          </a:xfrm>
          <a:prstGeom prst="roundRect">
            <a:avLst/>
          </a:prstGeom>
          <a:solidFill>
            <a:srgbClr val="1F4E79">
              <a:alpha val="60000"/>
            </a:srgbClr>
          </a:solidFill>
        </p:spPr>
        <p:txBody>
          <a:bodyPr wrap="none">
            <a:spAutoFit/>
          </a:bodyPr>
          <a:lstStyle/>
          <a:p>
            <a:r>
              <a:rPr lang="zh-CN" altLang="en-US" sz="1595" dirty="0">
                <a:solidFill>
                  <a:schemeClr val="bg1"/>
                </a:solidFill>
                <a:latin typeface="华康俪金黑W8" panose="020B0809000000000000" pitchFamily="49" charset="-122"/>
                <a:ea typeface="华康俪金黑W8" panose="020B0809000000000000" pitchFamily="49" charset="-122"/>
              </a:rPr>
              <a:t>行中数据</a:t>
            </a:r>
            <a:endParaRPr lang="zh-CN" altLang="en-US" sz="1595" dirty="0">
              <a:solidFill>
                <a:schemeClr val="bg1"/>
              </a:solidFill>
              <a:latin typeface="华康俪金黑W8" panose="020B0809000000000000" pitchFamily="49" charset="-122"/>
              <a:ea typeface="华康俪金黑W8" panose="020B0809000000000000" pitchFamily="49" charset="-122"/>
            </a:endParaRPr>
          </a:p>
        </p:txBody>
      </p:sp>
      <p:sp>
        <p:nvSpPr>
          <p:cNvPr id="448" name="矩形: 圆角 447"/>
          <p:cNvSpPr/>
          <p:nvPr/>
        </p:nvSpPr>
        <p:spPr>
          <a:xfrm>
            <a:off x="4670140" y="6296502"/>
            <a:ext cx="1034574" cy="373577"/>
          </a:xfrm>
          <a:prstGeom prst="roundRect">
            <a:avLst/>
          </a:prstGeom>
          <a:solidFill>
            <a:srgbClr val="1F4E79">
              <a:alpha val="60000"/>
            </a:srgbClr>
          </a:solidFill>
        </p:spPr>
        <p:txBody>
          <a:bodyPr wrap="none">
            <a:spAutoFit/>
          </a:bodyPr>
          <a:lstStyle/>
          <a:p>
            <a:r>
              <a:rPr lang="zh-CN" altLang="en-US" sz="1595" dirty="0">
                <a:solidFill>
                  <a:schemeClr val="bg1"/>
                </a:solidFill>
                <a:latin typeface="华康俪金黑W8" panose="020B0809000000000000" pitchFamily="49" charset="-122"/>
                <a:ea typeface="华康俪金黑W8" panose="020B0809000000000000" pitchFamily="49" charset="-122"/>
              </a:rPr>
              <a:t>挖掘数据</a:t>
            </a:r>
            <a:endParaRPr lang="zh-CN" altLang="en-US" sz="1595" dirty="0">
              <a:solidFill>
                <a:schemeClr val="bg1"/>
              </a:solidFill>
              <a:latin typeface="华康俪金黑W8" panose="020B0809000000000000" pitchFamily="49" charset="-122"/>
              <a:ea typeface="华康俪金黑W8" panose="020B0809000000000000" pitchFamily="49" charset="-122"/>
            </a:endParaRPr>
          </a:p>
        </p:txBody>
      </p:sp>
      <p:sp>
        <p:nvSpPr>
          <p:cNvPr id="449" name="矩形: 圆角 448"/>
          <p:cNvSpPr/>
          <p:nvPr/>
        </p:nvSpPr>
        <p:spPr>
          <a:xfrm>
            <a:off x="10478012" y="6296502"/>
            <a:ext cx="1034574" cy="373577"/>
          </a:xfrm>
          <a:prstGeom prst="roundRect">
            <a:avLst/>
          </a:prstGeom>
          <a:solidFill>
            <a:srgbClr val="1F4E79">
              <a:alpha val="60000"/>
            </a:srgbClr>
          </a:solidFill>
        </p:spPr>
        <p:txBody>
          <a:bodyPr wrap="none">
            <a:spAutoFit/>
          </a:bodyPr>
          <a:lstStyle/>
          <a:p>
            <a:r>
              <a:rPr lang="zh-CN" altLang="en-US" sz="1595" dirty="0">
                <a:solidFill>
                  <a:schemeClr val="bg1"/>
                </a:solidFill>
                <a:latin typeface="华康俪金黑W8" panose="020B0809000000000000" pitchFamily="49" charset="-122"/>
                <a:ea typeface="华康俪金黑W8" panose="020B0809000000000000" pitchFamily="49" charset="-122"/>
              </a:rPr>
              <a:t>行后数据</a:t>
            </a:r>
            <a:endParaRPr lang="zh-CN" altLang="en-US" sz="1595" dirty="0">
              <a:solidFill>
                <a:schemeClr val="bg1"/>
              </a:solidFill>
              <a:latin typeface="华康俪金黑W8" panose="020B0809000000000000" pitchFamily="49" charset="-122"/>
              <a:ea typeface="华康俪金黑W8" panose="020B0809000000000000" pitchFamily="49" charset="-122"/>
            </a:endParaRPr>
          </a:p>
        </p:txBody>
      </p:sp>
      <p:cxnSp>
        <p:nvCxnSpPr>
          <p:cNvPr id="516" name="直接连接符 515"/>
          <p:cNvCxnSpPr>
            <a:endCxn id="38" idx="2"/>
          </p:cNvCxnSpPr>
          <p:nvPr/>
        </p:nvCxnSpPr>
        <p:spPr>
          <a:xfrm>
            <a:off x="2816462" y="2364093"/>
            <a:ext cx="3751775" cy="1703863"/>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a:stCxn id="11" idx="6"/>
            <a:endCxn id="225" idx="6"/>
          </p:cNvCxnSpPr>
          <p:nvPr/>
        </p:nvCxnSpPr>
        <p:spPr>
          <a:xfrm>
            <a:off x="2816462" y="2365117"/>
            <a:ext cx="6729239" cy="1278428"/>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a:stCxn id="17" idx="6"/>
            <a:endCxn id="56" idx="2"/>
          </p:cNvCxnSpPr>
          <p:nvPr/>
        </p:nvCxnSpPr>
        <p:spPr>
          <a:xfrm flipV="1">
            <a:off x="8243939" y="2175488"/>
            <a:ext cx="1690395" cy="111429"/>
          </a:xfrm>
          <a:prstGeom prst="line">
            <a:avLst/>
          </a:prstGeom>
          <a:ln w="3175">
            <a:solidFill>
              <a:srgbClr val="348491">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24922" y="636609"/>
            <a:ext cx="9489251" cy="5359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435509" y="711921"/>
            <a:ext cx="9489251" cy="5359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80183" y="2737273"/>
            <a:ext cx="7160935" cy="1200329"/>
          </a:xfrm>
          <a:prstGeom prst="rect">
            <a:avLst/>
          </a:prstGeom>
          <a:noFill/>
        </p:spPr>
        <p:txBody>
          <a:bodyPr wrap="none" rtlCol="0">
            <a:spAutoFit/>
          </a:bodyPr>
          <a:lstStyle/>
          <a:p>
            <a:pPr algn="ctr"/>
            <a:r>
              <a:rPr lang="zh-CN" altLang="en-US" sz="3200" dirty="0">
                <a:solidFill>
                  <a:schemeClr val="bg1"/>
                </a:solidFill>
                <a:latin typeface="造字工房悦黑体验版常规体" pitchFamily="50" charset="-122"/>
                <a:ea typeface="造字工房悦黑体验版常规体" pitchFamily="50" charset="-122"/>
              </a:rPr>
              <a:t>城市数据</a:t>
            </a:r>
            <a:r>
              <a:rPr lang="zh-CN" altLang="en-US" sz="3200" dirty="0" smtClean="0">
                <a:solidFill>
                  <a:schemeClr val="bg1"/>
                </a:solidFill>
                <a:latin typeface="造字工房悦黑体验版常规体" pitchFamily="50" charset="-122"/>
                <a:ea typeface="造字工房悦黑体验版常规体" pitchFamily="50" charset="-122"/>
              </a:rPr>
              <a:t>团是一群搞事情的人，所以</a:t>
            </a:r>
            <a:r>
              <a:rPr lang="en-US" altLang="zh-CN" sz="3200" dirty="0" smtClean="0">
                <a:solidFill>
                  <a:schemeClr val="bg1"/>
                </a:solidFill>
                <a:latin typeface="造字工房悦黑体验版常规体" pitchFamily="50" charset="-122"/>
                <a:ea typeface="造字工房悦黑体验版常规体" pitchFamily="50" charset="-122"/>
              </a:rPr>
              <a:t>…</a:t>
            </a:r>
            <a:endParaRPr lang="en-US" altLang="zh-CN" sz="3200" dirty="0" smtClean="0">
              <a:solidFill>
                <a:schemeClr val="bg1"/>
              </a:solidFill>
              <a:latin typeface="造字工房悦黑体验版常规体" pitchFamily="50" charset="-122"/>
              <a:ea typeface="造字工房悦黑体验版常规体" pitchFamily="50" charset="-122"/>
            </a:endParaRPr>
          </a:p>
          <a:p>
            <a:pPr algn="ctr"/>
            <a:r>
              <a:rPr lang="en-US" altLang="zh-CN" sz="4000" b="1" dirty="0" smtClean="0">
                <a:solidFill>
                  <a:srgbClr val="FFC000"/>
                </a:solidFill>
                <a:latin typeface="造字工房悦黑体验版常规体" pitchFamily="50" charset="-122"/>
                <a:ea typeface="造字工房悦黑体验版常规体" pitchFamily="50" charset="-122"/>
              </a:rPr>
              <a:t>《</a:t>
            </a:r>
            <a:r>
              <a:rPr lang="zh-CN" altLang="en-US" sz="4000" b="1" dirty="0">
                <a:solidFill>
                  <a:srgbClr val="FFC000"/>
                </a:solidFill>
                <a:latin typeface="造字工房悦黑体验版常规体" pitchFamily="50" charset="-122"/>
                <a:ea typeface="造字工房悦黑体验版常规体" pitchFamily="50" charset="-122"/>
              </a:rPr>
              <a:t>上海折叠</a:t>
            </a:r>
            <a:r>
              <a:rPr lang="en-US" altLang="zh-CN" sz="4000" b="1" dirty="0" smtClean="0">
                <a:solidFill>
                  <a:srgbClr val="FFC000"/>
                </a:solidFill>
                <a:latin typeface="造字工房悦黑体验版常规体" pitchFamily="50" charset="-122"/>
                <a:ea typeface="造字工房悦黑体验版常规体" pitchFamily="50" charset="-122"/>
              </a:rPr>
              <a:t>》</a:t>
            </a:r>
            <a:endParaRPr lang="zh-CN" altLang="en-US" sz="3200" dirty="0">
              <a:solidFill>
                <a:schemeClr val="bg1"/>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37438" y="702276"/>
            <a:ext cx="9489251" cy="5359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462516" y="507435"/>
            <a:ext cx="9489251" cy="5359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006997" y="2457748"/>
            <a:ext cx="10258920" cy="1723549"/>
          </a:xfrm>
          <a:prstGeom prst="rect">
            <a:avLst/>
          </a:prstGeom>
          <a:noFill/>
        </p:spPr>
        <p:txBody>
          <a:bodyPr wrap="square" rtlCol="0">
            <a:spAutoFit/>
          </a:bodyPr>
          <a:lstStyle/>
          <a:p>
            <a:pPr algn="ctr"/>
            <a:r>
              <a:rPr lang="zh-CN" altLang="en-US" sz="4000" dirty="0" smtClean="0">
                <a:solidFill>
                  <a:schemeClr val="bg1"/>
                </a:solidFill>
                <a:latin typeface="造字工房悦黑体验版常规体" pitchFamily="50" charset="-122"/>
                <a:ea typeface="造字工房悦黑体验版常规体" pitchFamily="50" charset="-122"/>
              </a:rPr>
              <a:t>说了这么多，数据分析师是个什么角色？</a:t>
            </a:r>
            <a:r>
              <a:rPr lang="en-US" altLang="zh-CN" sz="4000" dirty="0" smtClean="0">
                <a:solidFill>
                  <a:schemeClr val="bg1"/>
                </a:solidFill>
                <a:latin typeface="造字工房悦黑体验版常规体" pitchFamily="50" charset="-122"/>
                <a:ea typeface="造字工房悦黑体验版常规体" pitchFamily="50" charset="-122"/>
              </a:rPr>
              <a:t>…</a:t>
            </a:r>
            <a:r>
              <a:rPr lang="zh-CN" altLang="en-US" sz="4000" dirty="0" smtClean="0">
                <a:solidFill>
                  <a:schemeClr val="bg1"/>
                </a:solidFill>
                <a:latin typeface="造字工房悦黑体验版常规体" pitchFamily="50" charset="-122"/>
                <a:ea typeface="造字工房悦黑体验版常规体" pitchFamily="50" charset="-122"/>
              </a:rPr>
              <a:t> </a:t>
            </a:r>
            <a:endParaRPr lang="en-US" altLang="zh-CN" sz="4000" dirty="0" smtClean="0">
              <a:solidFill>
                <a:schemeClr val="bg1"/>
              </a:solidFill>
              <a:latin typeface="造字工房悦黑体验版常规体" pitchFamily="50" charset="-122"/>
              <a:ea typeface="造字工房悦黑体验版常规体" pitchFamily="50" charset="-122"/>
            </a:endParaRPr>
          </a:p>
          <a:p>
            <a:pPr algn="ctr"/>
            <a:r>
              <a:rPr lang="zh-CN" altLang="en-US" sz="6600" b="1" dirty="0" smtClean="0">
                <a:solidFill>
                  <a:srgbClr val="FFC000"/>
                </a:solidFill>
                <a:latin typeface="造字工房悦黑体验版常规体" pitchFamily="50" charset="-122"/>
                <a:ea typeface="造字工房悦黑体验版常规体" pitchFamily="50" charset="-122"/>
              </a:rPr>
              <a:t>数据工作流据</a:t>
            </a:r>
            <a:endParaRPr lang="en-US" altLang="zh-CN" sz="6600"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79074" y="562085"/>
            <a:ext cx="3119307" cy="2658087"/>
          </a:xfrm>
          <a:prstGeom prst="rect">
            <a:avLst/>
          </a:prstGeom>
        </p:spPr>
      </p:pic>
      <p:pic>
        <p:nvPicPr>
          <p:cNvPr id="6" name="图片 5"/>
          <p:cNvPicPr>
            <a:picLocks noChangeAspect="1"/>
          </p:cNvPicPr>
          <p:nvPr/>
        </p:nvPicPr>
        <p:blipFill>
          <a:blip r:embed="rId2"/>
          <a:stretch>
            <a:fillRect/>
          </a:stretch>
        </p:blipFill>
        <p:spPr>
          <a:xfrm>
            <a:off x="4667280" y="562085"/>
            <a:ext cx="3073647" cy="2658087"/>
          </a:xfrm>
          <a:prstGeom prst="rect">
            <a:avLst/>
          </a:prstGeom>
        </p:spPr>
      </p:pic>
      <p:pic>
        <p:nvPicPr>
          <p:cNvPr id="7" name="图片 6"/>
          <p:cNvPicPr>
            <a:picLocks noChangeAspect="1"/>
          </p:cNvPicPr>
          <p:nvPr/>
        </p:nvPicPr>
        <p:blipFill>
          <a:blip r:embed="rId3"/>
          <a:stretch>
            <a:fillRect/>
          </a:stretch>
        </p:blipFill>
        <p:spPr>
          <a:xfrm>
            <a:off x="7920189" y="562085"/>
            <a:ext cx="2807013" cy="265808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262" y="3383364"/>
            <a:ext cx="4483441" cy="3110033"/>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2979" y="3350107"/>
            <a:ext cx="4808864" cy="3143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9943" y="330476"/>
            <a:ext cx="11491524" cy="3211560"/>
            <a:chOff x="973554" y="770893"/>
            <a:chExt cx="8908457" cy="2489665"/>
          </a:xfrm>
        </p:grpSpPr>
        <p:pic>
          <p:nvPicPr>
            <p:cNvPr id="2" name="图片 1"/>
            <p:cNvPicPr>
              <a:picLocks noChangeAspect="1"/>
            </p:cNvPicPr>
            <p:nvPr/>
          </p:nvPicPr>
          <p:blipFill rotWithShape="1">
            <a:blip r:embed="rId1"/>
            <a:srcRect l="11217" r="11217"/>
            <a:stretch>
              <a:fillRect/>
            </a:stretch>
          </p:blipFill>
          <p:spPr>
            <a:xfrm>
              <a:off x="973554" y="770893"/>
              <a:ext cx="4675354" cy="2489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2"/>
            <a:stretch>
              <a:fillRect/>
            </a:stretch>
          </p:blipFill>
          <p:spPr>
            <a:xfrm>
              <a:off x="5857239" y="770893"/>
              <a:ext cx="4024772" cy="2489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7" name="文本框 6"/>
          <p:cNvSpPr txBox="1"/>
          <p:nvPr/>
        </p:nvSpPr>
        <p:spPr>
          <a:xfrm>
            <a:off x="977082" y="3734542"/>
            <a:ext cx="4796726" cy="923330"/>
          </a:xfrm>
          <a:prstGeom prst="rect">
            <a:avLst/>
          </a:prstGeom>
          <a:noFill/>
        </p:spPr>
        <p:txBody>
          <a:bodyPr wrap="square" rtlCol="0">
            <a:spAutoFit/>
          </a:bodyPr>
          <a:lstStyle/>
          <a:p>
            <a:pPr algn="ctr">
              <a:lnSpc>
                <a:spcPct val="150000"/>
              </a:lnSpc>
            </a:pPr>
            <a:r>
              <a:rPr lang="zh-CN" altLang="en-US" dirty="0" smtClean="0">
                <a:solidFill>
                  <a:srgbClr val="FFC000"/>
                </a:solidFill>
                <a:latin typeface="造字工房悦黑体验版常规体" pitchFamily="50" charset="-122"/>
                <a:ea typeface="造字工房悦黑体验版常规体" pitchFamily="50" charset="-122"/>
              </a:rPr>
              <a:t>数据分析师（</a:t>
            </a:r>
            <a:r>
              <a:rPr lang="en-US" altLang="zh-CN" dirty="0">
                <a:solidFill>
                  <a:srgbClr val="FFC000"/>
                </a:solidFill>
                <a:latin typeface="造字工房悦黑体验版常规体" pitchFamily="50" charset="-122"/>
                <a:ea typeface="造字工房悦黑体验版常规体" pitchFamily="50" charset="-122"/>
              </a:rPr>
              <a:t>P</a:t>
            </a:r>
            <a:r>
              <a:rPr lang="en-US" altLang="zh-CN" dirty="0" smtClean="0">
                <a:solidFill>
                  <a:srgbClr val="FFC000"/>
                </a:solidFill>
                <a:latin typeface="造字工房悦黑体验版常规体" pitchFamily="50" charset="-122"/>
                <a:ea typeface="造字工房悦黑体验版常规体" pitchFamily="50" charset="-122"/>
              </a:rPr>
              <a:t>ython</a:t>
            </a:r>
            <a:r>
              <a:rPr lang="zh-CN" altLang="en-US" dirty="0" smtClean="0">
                <a:solidFill>
                  <a:srgbClr val="FFC000"/>
                </a:solidFill>
                <a:latin typeface="造字工房悦黑体验版常规体" pitchFamily="50" charset="-122"/>
                <a:ea typeface="造字工房悦黑体验版常规体" pitchFamily="50" charset="-122"/>
              </a:rPr>
              <a:t>）微专业</a:t>
            </a:r>
            <a:endParaRPr lang="en-US" altLang="zh-CN" dirty="0" smtClean="0">
              <a:solidFill>
                <a:srgbClr val="FFC000"/>
              </a:solidFill>
              <a:latin typeface="造字工房悦黑体验版常规体" pitchFamily="50" charset="-122"/>
              <a:ea typeface="造字工房悦黑体验版常规体" pitchFamily="50" charset="-122"/>
            </a:endParaRPr>
          </a:p>
          <a:p>
            <a:pPr algn="ctr">
              <a:lnSpc>
                <a:spcPct val="150000"/>
              </a:lnSpc>
            </a:pPr>
            <a:r>
              <a:rPr lang="en-US" altLang="zh-CN" b="1" dirty="0" smtClean="0">
                <a:solidFill>
                  <a:schemeClr val="bg1"/>
                </a:solidFill>
                <a:latin typeface="造字工房悦黑体验版常规体" pitchFamily="50" charset="-122"/>
                <a:ea typeface="造字工房悦黑体验版常规体" pitchFamily="50" charset="-122"/>
              </a:rPr>
              <a:t>4.16-9.2  </a:t>
            </a:r>
            <a:r>
              <a:rPr lang="en-US" altLang="zh-CN" b="1" dirty="0">
                <a:solidFill>
                  <a:schemeClr val="bg1"/>
                </a:solidFill>
                <a:latin typeface="造字工房悦黑体验版常规体" pitchFamily="50" charset="-122"/>
                <a:ea typeface="造字工房悦黑体验版常规体" pitchFamily="50" charset="-122"/>
              </a:rPr>
              <a:t>11</a:t>
            </a:r>
            <a:r>
              <a:rPr lang="zh-CN" altLang="en-US" b="1" dirty="0">
                <a:solidFill>
                  <a:schemeClr val="bg1"/>
                </a:solidFill>
                <a:latin typeface="造字工房悦黑体验版常规体" pitchFamily="50" charset="-122"/>
                <a:ea typeface="造字工房悦黑体验版常规体" pitchFamily="50" charset="-122"/>
              </a:rPr>
              <a:t>门课 </a:t>
            </a:r>
            <a:r>
              <a:rPr lang="en-US" altLang="zh-CN" b="1" dirty="0" smtClean="0">
                <a:solidFill>
                  <a:schemeClr val="bg1"/>
                </a:solidFill>
                <a:latin typeface="造字工房悦黑体验版常规体" pitchFamily="50" charset="-122"/>
                <a:ea typeface="造字工房悦黑体验版常规体" pitchFamily="50" charset="-122"/>
              </a:rPr>
              <a:t>120</a:t>
            </a:r>
            <a:r>
              <a:rPr lang="en-US" altLang="zh-CN" b="1" dirty="0">
                <a:solidFill>
                  <a:schemeClr val="bg1"/>
                </a:solidFill>
                <a:latin typeface="造字工房悦黑体验版常规体" pitchFamily="50" charset="-122"/>
                <a:ea typeface="造字工房悦黑体验版常规体" pitchFamily="50" charset="-122"/>
              </a:rPr>
              <a:t>+</a:t>
            </a:r>
            <a:r>
              <a:rPr lang="zh-CN" altLang="en-US" b="1" dirty="0">
                <a:solidFill>
                  <a:schemeClr val="bg1"/>
                </a:solidFill>
                <a:latin typeface="造字工房悦黑体验版常规体" pitchFamily="50" charset="-122"/>
                <a:ea typeface="造字工房悦黑体验版常规体" pitchFamily="50" charset="-122"/>
              </a:rPr>
              <a:t>视频 录播</a:t>
            </a:r>
            <a:r>
              <a:rPr lang="en-US" altLang="zh-CN" b="1" dirty="0">
                <a:solidFill>
                  <a:schemeClr val="bg1"/>
                </a:solidFill>
                <a:latin typeface="造字工房悦黑体验版常规体" pitchFamily="50" charset="-122"/>
                <a:ea typeface="造字工房悦黑体验版常规体" pitchFamily="50" charset="-122"/>
              </a:rPr>
              <a:t>+</a:t>
            </a:r>
            <a:r>
              <a:rPr lang="zh-CN" altLang="en-US" b="1" dirty="0">
                <a:solidFill>
                  <a:schemeClr val="bg1"/>
                </a:solidFill>
                <a:latin typeface="造字工房悦黑体验版常规体" pitchFamily="50" charset="-122"/>
                <a:ea typeface="造字工房悦黑体验版常规体" pitchFamily="50" charset="-122"/>
              </a:rPr>
              <a:t>直播</a:t>
            </a:r>
            <a:endParaRPr lang="en-US" altLang="zh-CN" b="1" dirty="0">
              <a:solidFill>
                <a:srgbClr val="FFC000"/>
              </a:solidFill>
              <a:latin typeface="造字工房悦黑体验版常规体" pitchFamily="50" charset="-122"/>
              <a:ea typeface="造字工房悦黑体验版常规体" pitchFamily="50" charset="-122"/>
            </a:endParaRPr>
          </a:p>
        </p:txBody>
      </p:sp>
      <p:sp>
        <p:nvSpPr>
          <p:cNvPr id="8" name="文本框 7"/>
          <p:cNvSpPr txBox="1"/>
          <p:nvPr/>
        </p:nvSpPr>
        <p:spPr>
          <a:xfrm>
            <a:off x="6857213" y="3734542"/>
            <a:ext cx="4796726" cy="923330"/>
          </a:xfrm>
          <a:prstGeom prst="rect">
            <a:avLst/>
          </a:prstGeom>
          <a:noFill/>
        </p:spPr>
        <p:txBody>
          <a:bodyPr wrap="square" rtlCol="0">
            <a:spAutoFit/>
          </a:bodyPr>
          <a:lstStyle/>
          <a:p>
            <a:pPr algn="ctr">
              <a:lnSpc>
                <a:spcPct val="150000"/>
              </a:lnSpc>
            </a:pPr>
            <a:r>
              <a:rPr lang="zh-CN" altLang="en-US" dirty="0" smtClean="0">
                <a:solidFill>
                  <a:srgbClr val="FFC000"/>
                </a:solidFill>
                <a:latin typeface="造字工房悦黑体验版常规体" pitchFamily="50" charset="-122"/>
                <a:ea typeface="造字工房悦黑体验版常规体" pitchFamily="50" charset="-122"/>
              </a:rPr>
              <a:t>数据分析师（</a:t>
            </a:r>
            <a:r>
              <a:rPr lang="en-US" altLang="zh-CN" dirty="0">
                <a:solidFill>
                  <a:srgbClr val="FFC000"/>
                </a:solidFill>
                <a:latin typeface="造字工房悦黑体验版常规体" pitchFamily="50" charset="-122"/>
                <a:ea typeface="造字工房悦黑体验版常规体" pitchFamily="50" charset="-122"/>
              </a:rPr>
              <a:t>P</a:t>
            </a:r>
            <a:r>
              <a:rPr lang="en-US" altLang="zh-CN" dirty="0" smtClean="0">
                <a:solidFill>
                  <a:srgbClr val="FFC000"/>
                </a:solidFill>
                <a:latin typeface="造字工房悦黑体验版常规体" pitchFamily="50" charset="-122"/>
                <a:ea typeface="造字工房悦黑体验版常规体" pitchFamily="50" charset="-122"/>
              </a:rPr>
              <a:t>ython</a:t>
            </a:r>
            <a:r>
              <a:rPr lang="zh-CN" altLang="en-US" dirty="0" smtClean="0">
                <a:solidFill>
                  <a:srgbClr val="FFC000"/>
                </a:solidFill>
                <a:latin typeface="造字工房悦黑体验版常规体" pitchFamily="50" charset="-122"/>
                <a:ea typeface="造字工房悦黑体验版常规体" pitchFamily="50" charset="-122"/>
              </a:rPr>
              <a:t>）微专业 </a:t>
            </a:r>
            <a:r>
              <a:rPr lang="en-US" altLang="zh-CN" dirty="0" smtClean="0">
                <a:solidFill>
                  <a:srgbClr val="FFC000"/>
                </a:solidFill>
                <a:latin typeface="造字工房悦黑体验版常规体" pitchFamily="50" charset="-122"/>
                <a:ea typeface="造字工房悦黑体验版常规体" pitchFamily="50" charset="-122"/>
              </a:rPr>
              <a:t>– </a:t>
            </a:r>
            <a:r>
              <a:rPr lang="zh-CN" altLang="en-US" dirty="0" smtClean="0">
                <a:solidFill>
                  <a:srgbClr val="FFC000"/>
                </a:solidFill>
                <a:latin typeface="造字工房悦黑体验版常规体" pitchFamily="50" charset="-122"/>
                <a:ea typeface="造字工房悦黑体验版常规体" pitchFamily="50" charset="-122"/>
              </a:rPr>
              <a:t>体验课</a:t>
            </a:r>
            <a:endParaRPr lang="en-US" altLang="zh-CN" dirty="0" smtClean="0">
              <a:solidFill>
                <a:srgbClr val="FFC000"/>
              </a:solidFill>
              <a:latin typeface="造字工房悦黑体验版常规体" pitchFamily="50" charset="-122"/>
              <a:ea typeface="造字工房悦黑体验版常规体" pitchFamily="50" charset="-122"/>
            </a:endParaRPr>
          </a:p>
          <a:p>
            <a:pPr algn="ctr">
              <a:lnSpc>
                <a:spcPct val="150000"/>
              </a:lnSpc>
            </a:pPr>
            <a:r>
              <a:rPr lang="en-US" altLang="zh-CN" b="1" dirty="0">
                <a:solidFill>
                  <a:schemeClr val="bg1"/>
                </a:solidFill>
                <a:latin typeface="造字工房悦黑体验版常规体" pitchFamily="50" charset="-122"/>
                <a:ea typeface="造字工房悦黑体验版常规体" pitchFamily="50" charset="-122"/>
              </a:rPr>
              <a:t>3.12-4.15 15</a:t>
            </a:r>
            <a:r>
              <a:rPr lang="zh-CN" altLang="en-US" b="1" dirty="0">
                <a:solidFill>
                  <a:schemeClr val="bg1"/>
                </a:solidFill>
                <a:latin typeface="造字工房悦黑体验版常规体" pitchFamily="50" charset="-122"/>
                <a:ea typeface="造字工房悦黑体验版常规体" pitchFamily="50" charset="-122"/>
              </a:rPr>
              <a:t>个视频  录播课程</a:t>
            </a:r>
            <a:endParaRPr lang="en-US" altLang="zh-CN" b="1" dirty="0">
              <a:solidFill>
                <a:srgbClr val="FFC000"/>
              </a:solidFill>
              <a:latin typeface="造字工房悦黑体验版常规体" pitchFamily="50" charset="-122"/>
              <a:ea typeface="造字工房悦黑体验版常规体" pitchFamily="50" charset="-122"/>
            </a:endParaRPr>
          </a:p>
        </p:txBody>
      </p:sp>
      <p:sp>
        <p:nvSpPr>
          <p:cNvPr id="9" name="文本框 8"/>
          <p:cNvSpPr txBox="1"/>
          <p:nvPr/>
        </p:nvSpPr>
        <p:spPr>
          <a:xfrm>
            <a:off x="659757" y="5032979"/>
            <a:ext cx="10971094" cy="1200329"/>
          </a:xfrm>
          <a:prstGeom prst="rect">
            <a:avLst/>
          </a:prstGeom>
          <a:noFill/>
        </p:spPr>
        <p:txBody>
          <a:bodyPr wrap="square" rtlCol="0">
            <a:spAutoFit/>
          </a:bodyPr>
          <a:lstStyle/>
          <a:p>
            <a:pPr algn="ctr">
              <a:lnSpc>
                <a:spcPct val="150000"/>
              </a:lnSpc>
            </a:pPr>
            <a:r>
              <a:rPr lang="zh-CN" altLang="en-US" sz="2400" b="1" dirty="0">
                <a:solidFill>
                  <a:schemeClr val="accent1"/>
                </a:solidFill>
                <a:latin typeface="造字工房悦黑体验版常规体" pitchFamily="50" charset="-122"/>
                <a:ea typeface="造字工房悦黑体验版常规体" pitchFamily="50" charset="-122"/>
              </a:rPr>
              <a:t>现在购课，享受本学期最低价格！</a:t>
            </a:r>
            <a:endParaRPr lang="en-US" altLang="zh-CN" sz="2400" b="1" dirty="0">
              <a:solidFill>
                <a:schemeClr val="accent1"/>
              </a:solidFill>
              <a:latin typeface="造字工房悦黑体验版常规体" pitchFamily="50" charset="-122"/>
              <a:ea typeface="造字工房悦黑体验版常规体" pitchFamily="50" charset="-122"/>
            </a:endParaRPr>
          </a:p>
          <a:p>
            <a:pPr algn="ctr">
              <a:lnSpc>
                <a:spcPct val="150000"/>
              </a:lnSpc>
            </a:pPr>
            <a:r>
              <a:rPr lang="zh-CN" altLang="en-US" sz="2400" b="1" dirty="0" smtClean="0">
                <a:solidFill>
                  <a:schemeClr val="accent1"/>
                </a:solidFill>
                <a:latin typeface="造字工房悦黑体验版常规体" pitchFamily="50" charset="-122"/>
                <a:ea typeface="造字工房悦黑体验版常规体" pitchFamily="50" charset="-122"/>
              </a:rPr>
              <a:t>爱</a:t>
            </a:r>
            <a:r>
              <a:rPr lang="zh-CN" altLang="en-US" sz="2400" b="1" dirty="0">
                <a:solidFill>
                  <a:schemeClr val="accent1"/>
                </a:solidFill>
                <a:latin typeface="造字工房悦黑体验版常规体" pitchFamily="50" charset="-122"/>
                <a:ea typeface="造字工房悦黑体验版常规体" pitchFamily="50" charset="-122"/>
              </a:rPr>
              <a:t>学习的你</a:t>
            </a:r>
            <a:r>
              <a:rPr lang="zh-CN" altLang="en-US" sz="2400" b="1" dirty="0" smtClean="0">
                <a:solidFill>
                  <a:schemeClr val="accent1"/>
                </a:solidFill>
                <a:latin typeface="造字工房悦黑体验版常规体" pitchFamily="50" charset="-122"/>
                <a:ea typeface="造字工房悦黑体验版常规体" pitchFamily="50" charset="-122"/>
              </a:rPr>
              <a:t>，一定</a:t>
            </a:r>
            <a:r>
              <a:rPr lang="zh-CN" altLang="en-US" sz="2400" b="1" dirty="0">
                <a:solidFill>
                  <a:schemeClr val="accent1"/>
                </a:solidFill>
                <a:latin typeface="造字工房悦黑体验版常规体" pitchFamily="50" charset="-122"/>
                <a:ea typeface="造字工房悦黑体验版常规体" pitchFamily="50" charset="-122"/>
              </a:rPr>
              <a:t>不能</a:t>
            </a:r>
            <a:r>
              <a:rPr lang="zh-CN" altLang="en-US" sz="2400" b="1" dirty="0" smtClean="0">
                <a:solidFill>
                  <a:schemeClr val="accent1"/>
                </a:solidFill>
                <a:latin typeface="造字工房悦黑体验版常规体" pitchFamily="50" charset="-122"/>
                <a:ea typeface="造字工房悦黑体验版常规体" pitchFamily="50" charset="-122"/>
              </a:rPr>
              <a:t>错过！</a:t>
            </a:r>
            <a:endParaRPr lang="en-US" altLang="zh-CN" sz="2400" b="1" dirty="0" smtClean="0">
              <a:solidFill>
                <a:schemeClr val="accent1"/>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97411" y="680775"/>
            <a:ext cx="4796726" cy="600164"/>
          </a:xfrm>
          <a:prstGeom prst="rect">
            <a:avLst/>
          </a:prstGeom>
          <a:noFill/>
        </p:spPr>
        <p:txBody>
          <a:bodyPr wrap="square" rtlCol="0">
            <a:spAutoFit/>
          </a:bodyPr>
          <a:lstStyle/>
          <a:p>
            <a:pPr algn="ctr">
              <a:lnSpc>
                <a:spcPct val="150000"/>
              </a:lnSpc>
            </a:pPr>
            <a:r>
              <a:rPr lang="zh-CN" altLang="en-US" sz="2400" b="1" dirty="0" smtClean="0">
                <a:solidFill>
                  <a:srgbClr val="FFC000"/>
                </a:solidFill>
                <a:latin typeface="造字工房悦黑体验版常规体" pitchFamily="50" charset="-122"/>
                <a:ea typeface="造字工房悦黑体验版常规体" pitchFamily="50" charset="-122"/>
              </a:rPr>
              <a:t>学员问题</a:t>
            </a:r>
            <a:endParaRPr lang="en-US" altLang="zh-CN" sz="2400" b="1" dirty="0">
              <a:solidFill>
                <a:srgbClr val="FFC000"/>
              </a:solidFill>
              <a:latin typeface="造字工房悦黑体验版常规体" pitchFamily="50" charset="-122"/>
              <a:ea typeface="造字工房悦黑体验版常规体" pitchFamily="50" charset="-122"/>
            </a:endParaRPr>
          </a:p>
        </p:txBody>
      </p:sp>
      <p:sp>
        <p:nvSpPr>
          <p:cNvPr id="4" name="文本框 3"/>
          <p:cNvSpPr txBox="1"/>
          <p:nvPr/>
        </p:nvSpPr>
        <p:spPr>
          <a:xfrm>
            <a:off x="635619" y="1280950"/>
            <a:ext cx="11264494" cy="4892675"/>
          </a:xfrm>
          <a:prstGeom prst="rect">
            <a:avLst/>
          </a:prstGeom>
          <a:noFill/>
        </p:spPr>
        <p:txBody>
          <a:bodyPr wrap="square" rtlCol="0">
            <a:spAutoFit/>
          </a:bodyPr>
          <a:lstStyle/>
          <a:p>
            <a:pPr marL="285750" lvl="0" indent="-285750">
              <a:lnSpc>
                <a:spcPct val="150000"/>
              </a:lnSpc>
              <a:buFont typeface="Wingdings" panose="05000000000000000000" pitchFamily="2" charset="2"/>
              <a:buChar char="n"/>
            </a:pPr>
            <a:r>
              <a:rPr lang="zh-CN" altLang="en-US" sz="1600" dirty="0" smtClean="0">
                <a:solidFill>
                  <a:schemeClr val="bg1"/>
                </a:solidFill>
                <a:latin typeface="造字工房悦黑体验版常规体" pitchFamily="50" charset="-122"/>
                <a:ea typeface="造字工房悦黑体验版常规体" pitchFamily="50" charset="-122"/>
              </a:rPr>
              <a:t>你好</a:t>
            </a:r>
            <a:r>
              <a:rPr lang="zh-CN" altLang="en-US" sz="1600" dirty="0">
                <a:solidFill>
                  <a:schemeClr val="bg1"/>
                </a:solidFill>
                <a:latin typeface="造字工房悦黑体验版常规体" pitchFamily="50" charset="-122"/>
                <a:ea typeface="造字工房悦黑体验版常规体" pitchFamily="50" charset="-122"/>
              </a:rPr>
              <a:t>。我是研一概率统计专业研究生，现在在学</a:t>
            </a:r>
            <a:r>
              <a:rPr lang="en-US" altLang="zh-CN" sz="1600" dirty="0">
                <a:solidFill>
                  <a:schemeClr val="bg1"/>
                </a:solidFill>
                <a:latin typeface="造字工房悦黑体验版常规体" pitchFamily="50" charset="-122"/>
                <a:ea typeface="造字工房悦黑体验版常规体" pitchFamily="50" charset="-122"/>
              </a:rPr>
              <a:t>python</a:t>
            </a:r>
            <a:r>
              <a:rPr lang="zh-CN" altLang="en-US" sz="1600" dirty="0">
                <a:solidFill>
                  <a:schemeClr val="bg1"/>
                </a:solidFill>
                <a:latin typeface="造字工房悦黑体验版常规体" pitchFamily="50" charset="-122"/>
                <a:ea typeface="造字工房悦黑体验版常规体" pitchFamily="50" charset="-122"/>
              </a:rPr>
              <a:t>。因为机器学习现在很火，这种培训的班也有很多。我看了也很多，但大部分都是讲</a:t>
            </a:r>
            <a:r>
              <a:rPr lang="en-US" altLang="zh-CN" sz="1600" dirty="0">
                <a:solidFill>
                  <a:schemeClr val="bg1"/>
                </a:solidFill>
                <a:latin typeface="造字工房悦黑体验版常规体" pitchFamily="50" charset="-122"/>
                <a:ea typeface="造字工房悦黑体验版常规体" pitchFamily="50" charset="-122"/>
              </a:rPr>
              <a:t>python</a:t>
            </a:r>
            <a:r>
              <a:rPr lang="zh-CN" altLang="en-US" sz="1600" dirty="0">
                <a:solidFill>
                  <a:schemeClr val="bg1"/>
                </a:solidFill>
                <a:latin typeface="造字工房悦黑体验版常规体" pitchFamily="50" charset="-122"/>
                <a:ea typeface="造字工房悦黑体验版常规体" pitchFamily="50" charset="-122"/>
              </a:rPr>
              <a:t>基本操作，我本科时候学过</a:t>
            </a:r>
            <a:r>
              <a:rPr lang="en-US" altLang="zh-CN" sz="1600" dirty="0">
                <a:solidFill>
                  <a:schemeClr val="bg1"/>
                </a:solidFill>
                <a:latin typeface="造字工房悦黑体验版常规体" pitchFamily="50" charset="-122"/>
                <a:ea typeface="造字工房悦黑体验版常规体" pitchFamily="50" charset="-122"/>
              </a:rPr>
              <a:t>C++,</a:t>
            </a:r>
            <a:r>
              <a:rPr lang="zh-CN" altLang="en-US" sz="1600" dirty="0">
                <a:solidFill>
                  <a:schemeClr val="bg1"/>
                </a:solidFill>
                <a:latin typeface="造字工房悦黑体验版常规体" pitchFamily="50" charset="-122"/>
                <a:ea typeface="造字工房悦黑体验版常规体" pitchFamily="50" charset="-122"/>
              </a:rPr>
              <a:t>所以像这种的话，我现在是买本书自学，本来专业都是数学的，所以函数算法这些也可以看懂。</a:t>
            </a:r>
            <a:endParaRPr lang="zh-CN" altLang="en-US" sz="1600" dirty="0">
              <a:solidFill>
                <a:schemeClr val="bg1"/>
              </a:solidFill>
              <a:latin typeface="造字工房悦黑体验版常规体" pitchFamily="50" charset="-122"/>
              <a:ea typeface="造字工房悦黑体验版常规体" pitchFamily="50" charset="-122"/>
            </a:endParaRPr>
          </a:p>
          <a:p>
            <a:pPr lvl="0">
              <a:lnSpc>
                <a:spcPct val="150000"/>
              </a:lnSpc>
            </a:pPr>
            <a:r>
              <a:rPr lang="zh-CN" altLang="en-US" sz="1600" dirty="0">
                <a:solidFill>
                  <a:schemeClr val="bg1"/>
                </a:solidFill>
                <a:latin typeface="造字工房悦黑体验版常规体" pitchFamily="50" charset="-122"/>
                <a:ea typeface="造字工房悦黑体验版常规体" pitchFamily="50" charset="-122"/>
              </a:rPr>
              <a:t>   我是想学</a:t>
            </a:r>
            <a:r>
              <a:rPr lang="zh-CN" altLang="en-US" sz="1600" dirty="0" smtClean="0">
                <a:solidFill>
                  <a:schemeClr val="bg1"/>
                </a:solidFill>
                <a:latin typeface="造字工房悦黑体验版常规体" pitchFamily="50" charset="-122"/>
                <a:ea typeface="造字工房悦黑体验版常规体" pitchFamily="50" charset="-122"/>
              </a:rPr>
              <a:t>真的</a:t>
            </a:r>
            <a:r>
              <a:rPr lang="zh-CN" altLang="en-US" sz="1600" dirty="0">
                <a:solidFill>
                  <a:schemeClr val="bg1"/>
                </a:solidFill>
                <a:latin typeface="造字工房悦黑体验版常规体" pitchFamily="50" charset="-122"/>
                <a:ea typeface="造字工房悦黑体验版常规体" pitchFamily="50" charset="-122"/>
              </a:rPr>
              <a:t>干货</a:t>
            </a:r>
            <a:r>
              <a:rPr lang="zh-CN" altLang="en-US" sz="1600" dirty="0" smtClean="0">
                <a:solidFill>
                  <a:schemeClr val="bg1"/>
                </a:solidFill>
                <a:latin typeface="造字工房悦黑体验版常规体" pitchFamily="50" charset="-122"/>
                <a:ea typeface="造字工房悦黑体验版常规体" pitchFamily="50" charset="-122"/>
              </a:rPr>
              <a:t>，</a:t>
            </a:r>
            <a:r>
              <a:rPr lang="zh-CN" altLang="en-US" sz="1600" dirty="0">
                <a:solidFill>
                  <a:schemeClr val="bg1"/>
                </a:solidFill>
                <a:latin typeface="造字工房悦黑体验版常规体" pitchFamily="50" charset="-122"/>
                <a:ea typeface="造字工房悦黑体验版常规体" pitchFamily="50" charset="-122"/>
              </a:rPr>
              <a:t>提升档次，真拉实炼，学成之后能独当一面的。</a:t>
            </a:r>
            <a:endParaRPr lang="zh-CN" altLang="en-US" sz="1600" dirty="0">
              <a:solidFill>
                <a:schemeClr val="bg1"/>
              </a:solidFill>
              <a:latin typeface="造字工房悦黑体验版常规体" pitchFamily="50" charset="-122"/>
              <a:ea typeface="造字工房悦黑体验版常规体" pitchFamily="50" charset="-122"/>
            </a:endParaRPr>
          </a:p>
          <a:p>
            <a:pPr lvl="0">
              <a:lnSpc>
                <a:spcPct val="150000"/>
              </a:lnSpc>
            </a:pPr>
            <a:r>
              <a:rPr lang="zh-CN" altLang="en-US" sz="1600" dirty="0">
                <a:solidFill>
                  <a:schemeClr val="bg1"/>
                </a:solidFill>
                <a:latin typeface="造字工房悦黑体验版常规体" pitchFamily="50" charset="-122"/>
                <a:ea typeface="造字工房悦黑体验版常规体" pitchFamily="50" charset="-122"/>
              </a:rPr>
              <a:t>   但这样的学习机构我还没有找到。</a:t>
            </a:r>
            <a:endParaRPr lang="zh-CN" altLang="en-US" sz="1600" dirty="0">
              <a:solidFill>
                <a:schemeClr val="bg1"/>
              </a:solidFill>
              <a:latin typeface="造字工房悦黑体验版常规体" pitchFamily="50" charset="-122"/>
              <a:ea typeface="造字工房悦黑体验版常规体" pitchFamily="50" charset="-122"/>
            </a:endParaRPr>
          </a:p>
          <a:p>
            <a:pPr lvl="0">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   我</a:t>
            </a:r>
            <a:r>
              <a:rPr lang="zh-CN" altLang="en-US" sz="1600" dirty="0">
                <a:solidFill>
                  <a:schemeClr val="bg1"/>
                </a:solidFill>
                <a:latin typeface="造字工房悦黑体验版常规体" pitchFamily="50" charset="-122"/>
                <a:ea typeface="造字工房悦黑体验版常规体" pitchFamily="50" charset="-122"/>
              </a:rPr>
              <a:t>看了你们课程目录，涉及实战的还多点，所以就想问下授课老师教课最终的自身想法是想把学生培养成什么样的？</a:t>
            </a:r>
            <a:endParaRPr lang="zh-CN" altLang="en-US" sz="1600" dirty="0">
              <a:solidFill>
                <a:schemeClr val="bg1"/>
              </a:solidFill>
              <a:latin typeface="造字工房悦黑体验版常规体" pitchFamily="50" charset="-122"/>
              <a:ea typeface="造字工房悦黑体验版常规体" pitchFamily="50" charset="-122"/>
            </a:endParaRPr>
          </a:p>
          <a:p>
            <a:pPr marL="285750" lvl="0" indent="-285750">
              <a:lnSpc>
                <a:spcPct val="150000"/>
              </a:lnSpc>
              <a:buFont typeface="Wingdings" panose="05000000000000000000" pitchFamily="2" charset="2"/>
              <a:buChar char="n"/>
            </a:pPr>
            <a:r>
              <a:rPr lang="zh-CN" altLang="en-US" sz="1600" dirty="0" smtClean="0">
                <a:solidFill>
                  <a:schemeClr val="bg1"/>
                </a:solidFill>
                <a:latin typeface="造字工房悦黑体验版常规体" pitchFamily="50" charset="-122"/>
                <a:ea typeface="造字工房悦黑体验版常规体" pitchFamily="50" charset="-122"/>
              </a:rPr>
              <a:t>大</a:t>
            </a:r>
            <a:r>
              <a:rPr lang="zh-CN" altLang="en-US" sz="1600" dirty="0">
                <a:solidFill>
                  <a:schemeClr val="bg1"/>
                </a:solidFill>
                <a:latin typeface="造字工房悦黑体验版常规体" pitchFamily="50" charset="-122"/>
                <a:ea typeface="造字工房悦黑体验版常规体" pitchFamily="50" charset="-122"/>
              </a:rPr>
              <a:t>鹏老师，现在数据分析师很热门，我是做传统通信供应商的，我想问，这个对于传统行业，有什么帮助吗？纯小白</a:t>
            </a:r>
            <a:r>
              <a:rPr lang="en-US" altLang="zh-CN" sz="1600" dirty="0">
                <a:solidFill>
                  <a:schemeClr val="bg1"/>
                </a:solidFill>
                <a:latin typeface="造字工房悦黑体验版常规体" pitchFamily="50" charset="-122"/>
                <a:ea typeface="造字工房悦黑体验版常规体" pitchFamily="50" charset="-122"/>
              </a:rPr>
              <a:t>~~</a:t>
            </a:r>
            <a:r>
              <a:rPr lang="zh-CN" altLang="en-US" sz="1600" dirty="0">
                <a:solidFill>
                  <a:schemeClr val="bg1"/>
                </a:solidFill>
                <a:latin typeface="造字工房悦黑体验版常规体" pitchFamily="50" charset="-122"/>
                <a:ea typeface="造字工房悦黑体验版常规体" pitchFamily="50" charset="-122"/>
              </a:rPr>
              <a:t>求别喷</a:t>
            </a:r>
            <a:endParaRPr lang="zh-CN" altLang="en-US" sz="1600" dirty="0">
              <a:solidFill>
                <a:schemeClr val="bg1"/>
              </a:solidFill>
              <a:latin typeface="造字工房悦黑体验版常规体" pitchFamily="50" charset="-122"/>
              <a:ea typeface="造字工房悦黑体验版常规体" pitchFamily="50" charset="-122"/>
            </a:endParaRPr>
          </a:p>
          <a:p>
            <a:pPr marL="285750" lvl="0" indent="-285750">
              <a:lnSpc>
                <a:spcPct val="150000"/>
              </a:lnSpc>
              <a:buFont typeface="Wingdings" panose="05000000000000000000" pitchFamily="2" charset="2"/>
              <a:buChar char="n"/>
            </a:pPr>
            <a:r>
              <a:rPr lang="zh-CN" altLang="en-US" sz="1600" dirty="0" smtClean="0">
                <a:solidFill>
                  <a:schemeClr val="bg1"/>
                </a:solidFill>
                <a:latin typeface="造字工房悦黑体验版常规体" pitchFamily="50" charset="-122"/>
                <a:ea typeface="造字工房悦黑体验版常规体" pitchFamily="50" charset="-122"/>
              </a:rPr>
              <a:t>这</a:t>
            </a:r>
            <a:r>
              <a:rPr lang="zh-CN" altLang="en-US" sz="1600" dirty="0">
                <a:solidFill>
                  <a:schemeClr val="bg1"/>
                </a:solidFill>
                <a:latin typeface="造字工房悦黑体验版常规体" pitchFamily="50" charset="-122"/>
                <a:ea typeface="造字工房悦黑体验版常规体" pitchFamily="50" charset="-122"/>
              </a:rPr>
              <a:t>门数据分析课程，对于没有数学基础、没有代码基础、</a:t>
            </a:r>
            <a:r>
              <a:rPr lang="en-US" altLang="zh-CN" sz="1600" dirty="0">
                <a:solidFill>
                  <a:schemeClr val="bg1"/>
                </a:solidFill>
                <a:latin typeface="造字工房悦黑体验版常规体" pitchFamily="50" charset="-122"/>
                <a:ea typeface="造字工房悦黑体验版常规体" pitchFamily="50" charset="-122"/>
              </a:rPr>
              <a:t>30</a:t>
            </a:r>
            <a:r>
              <a:rPr lang="zh-CN" altLang="en-US" sz="1600" dirty="0">
                <a:solidFill>
                  <a:schemeClr val="bg1"/>
                </a:solidFill>
                <a:latin typeface="造字工房悦黑体验版常规体" pitchFamily="50" charset="-122"/>
                <a:ea typeface="造字工房悦黑体验版常规体" pitchFamily="50" charset="-122"/>
              </a:rPr>
              <a:t>多岁的人来说，难不难？我想自己衡量一下</a:t>
            </a:r>
            <a:r>
              <a:rPr lang="en-US" altLang="zh-CN" sz="1600" dirty="0">
                <a:solidFill>
                  <a:schemeClr val="bg1"/>
                </a:solidFill>
                <a:latin typeface="造字工房悦黑体验版常规体" pitchFamily="50" charset="-122"/>
                <a:ea typeface="造字工房悦黑体验版常规体" pitchFamily="50" charset="-122"/>
              </a:rPr>
              <a:t>~</a:t>
            </a:r>
            <a:r>
              <a:rPr lang="zh-CN" altLang="en-US" sz="1600" dirty="0">
                <a:solidFill>
                  <a:schemeClr val="bg1"/>
                </a:solidFill>
                <a:latin typeface="造字工房悦黑体验版常规体" pitchFamily="50" charset="-122"/>
                <a:ea typeface="造字工房悦黑体验版常规体" pitchFamily="50" charset="-122"/>
              </a:rPr>
              <a:t>百度了一下，说的都不是很清楚，希望你能在直播课的时候帮忙解答一下，谢谢了</a:t>
            </a:r>
            <a:endParaRPr lang="zh-CN" altLang="en-US" sz="1600" dirty="0">
              <a:solidFill>
                <a:schemeClr val="bg1"/>
              </a:solidFill>
              <a:latin typeface="造字工房悦黑体验版常规体" pitchFamily="50" charset="-122"/>
              <a:ea typeface="造字工房悦黑体验版常规体" pitchFamily="50" charset="-122"/>
            </a:endParaRPr>
          </a:p>
          <a:p>
            <a:pPr marL="285750" lvl="0" indent="-285750">
              <a:lnSpc>
                <a:spcPct val="150000"/>
              </a:lnSpc>
              <a:buFont typeface="Wingdings" panose="05000000000000000000" pitchFamily="2" charset="2"/>
              <a:buChar char="n"/>
            </a:pPr>
            <a:r>
              <a:rPr lang="zh-CN" altLang="en-US" sz="1600" dirty="0" smtClean="0">
                <a:solidFill>
                  <a:schemeClr val="bg1"/>
                </a:solidFill>
                <a:latin typeface="造字工房悦黑体验版常规体" pitchFamily="50" charset="-122"/>
                <a:ea typeface="造字工房悦黑体验版常规体" pitchFamily="50" charset="-122"/>
              </a:rPr>
              <a:t>我</a:t>
            </a:r>
            <a:r>
              <a:rPr lang="zh-CN" altLang="en-US" sz="1600" dirty="0">
                <a:solidFill>
                  <a:schemeClr val="bg1"/>
                </a:solidFill>
                <a:latin typeface="造字工房悦黑体验版常规体" pitchFamily="50" charset="-122"/>
                <a:ea typeface="造字工房悦黑体验版常规体" pitchFamily="50" charset="-122"/>
              </a:rPr>
              <a:t>是从公众号看到文章过来的，觉得大鹏老师的文章写得很好，想问一下大鹏老师有些哪些关于数据分析的书籍或者博客论坛可以推荐的吗？课程我已经买了，就是想提升自己尤其是在学术论文这块</a:t>
            </a:r>
            <a:endParaRPr lang="zh-CN" altLang="en-US" sz="1600" dirty="0">
              <a:solidFill>
                <a:schemeClr val="bg1"/>
              </a:solidFill>
              <a:latin typeface="造字工房悦黑体验版常规体" pitchFamily="50" charset="-122"/>
              <a:ea typeface="造字工房悦黑体验版常规体" pitchFamily="50" charset="-122"/>
            </a:endParaRPr>
          </a:p>
          <a:p>
            <a:pPr marL="285750" lvl="0" indent="-285750">
              <a:lnSpc>
                <a:spcPct val="150000"/>
              </a:lnSpc>
              <a:buFont typeface="Wingdings" panose="05000000000000000000" pitchFamily="2" charset="2"/>
              <a:buChar char="n"/>
            </a:pPr>
            <a:r>
              <a:rPr lang="zh-CN" altLang="en-US" sz="1600" dirty="0" smtClean="0">
                <a:solidFill>
                  <a:schemeClr val="bg1"/>
                </a:solidFill>
                <a:latin typeface="造字工房悦黑体验版常规体" pitchFamily="50" charset="-122"/>
                <a:ea typeface="造字工房悦黑体验版常规体" pitchFamily="50" charset="-122"/>
              </a:rPr>
              <a:t>请问</a:t>
            </a:r>
            <a:r>
              <a:rPr lang="zh-CN" altLang="en-US" sz="1600" dirty="0">
                <a:solidFill>
                  <a:schemeClr val="bg1"/>
                </a:solidFill>
                <a:latin typeface="造字工房悦黑体验版常规体" pitchFamily="50" charset="-122"/>
                <a:ea typeface="造字工房悦黑体验版常规体" pitchFamily="50" charset="-122"/>
              </a:rPr>
              <a:t>老师，数据分析学习到什么程度可以找到一份工作呢？初级的数据分析会做哪些工作？</a:t>
            </a:r>
            <a:endParaRPr lang="zh-CN" altLang="en-US" sz="1600" dirty="0">
              <a:solidFill>
                <a:schemeClr val="bg1"/>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85808" y="2190107"/>
            <a:ext cx="6481827" cy="1107996"/>
          </a:xfrm>
          <a:prstGeom prst="rect">
            <a:avLst/>
          </a:prstGeom>
          <a:noFill/>
        </p:spPr>
        <p:txBody>
          <a:bodyPr wrap="square" rtlCol="0">
            <a:spAutoFit/>
          </a:bodyPr>
          <a:lstStyle/>
          <a:p>
            <a:pPr algn="ctr">
              <a:lnSpc>
                <a:spcPct val="150000"/>
              </a:lnSpc>
            </a:pPr>
            <a:r>
              <a:rPr lang="zh-CN" altLang="en-US" sz="4400" dirty="0" smtClean="0">
                <a:solidFill>
                  <a:srgbClr val="F99C1A"/>
                </a:solidFill>
                <a:latin typeface="造字工房悦黑体验版常规体" pitchFamily="50" charset="-122"/>
                <a:ea typeface="造字工房悦黑体验版常规体" pitchFamily="50" charset="-122"/>
                <a:cs typeface="+mn-ea"/>
                <a:sym typeface="+mn-lt"/>
              </a:rPr>
              <a:t>谢 谢！</a:t>
            </a:r>
            <a:endParaRPr lang="en-US" altLang="zh-CN" sz="4400" dirty="0">
              <a:solidFill>
                <a:srgbClr val="F99C1A"/>
              </a:solidFill>
              <a:latin typeface="造字工房悦黑体验版常规体" pitchFamily="50" charset="-122"/>
              <a:ea typeface="造字工房悦黑体验版常规体" pitchFamily="50" charset="-122"/>
              <a:cs typeface="+mn-ea"/>
              <a:sym typeface="+mn-lt"/>
            </a:endParaRPr>
          </a:p>
        </p:txBody>
      </p:sp>
      <p:sp>
        <p:nvSpPr>
          <p:cNvPr id="4" name="文本框 3"/>
          <p:cNvSpPr txBox="1"/>
          <p:nvPr/>
        </p:nvSpPr>
        <p:spPr>
          <a:xfrm>
            <a:off x="4049195" y="3375406"/>
            <a:ext cx="3877969" cy="398780"/>
          </a:xfrm>
          <a:prstGeom prst="rect">
            <a:avLst/>
          </a:prstGeom>
          <a:noFill/>
        </p:spPr>
        <p:txBody>
          <a:bodyPr wrap="square" rtlCol="0">
            <a:spAutoFit/>
          </a:bodyPr>
          <a:lstStyle/>
          <a:p>
            <a:r>
              <a:rPr lang="zh-CN" altLang="en-US" sz="2000" dirty="0" smtClean="0">
                <a:solidFill>
                  <a:schemeClr val="bg1">
                    <a:lumMod val="65000"/>
                  </a:schemeClr>
                </a:solidFill>
                <a:latin typeface="造字工房悦黑体验版常规体" pitchFamily="50" charset="-122"/>
                <a:ea typeface="造字工房悦黑体验版常规体" pitchFamily="50" charset="-122"/>
                <a:cs typeface="+mn-ea"/>
                <a:sym typeface="+mn-lt"/>
              </a:rPr>
              <a:t>数据分析师（</a:t>
            </a:r>
            <a:r>
              <a:rPr lang="en-US" altLang="zh-CN" sz="2000" dirty="0" smtClean="0">
                <a:solidFill>
                  <a:schemeClr val="bg1">
                    <a:lumMod val="65000"/>
                  </a:schemeClr>
                </a:solidFill>
                <a:latin typeface="造字工房悦黑体验版常规体" pitchFamily="50" charset="-122"/>
                <a:ea typeface="造字工房悦黑体验版常规体" pitchFamily="50" charset="-122"/>
                <a:cs typeface="+mn-ea"/>
                <a:sym typeface="+mn-lt"/>
              </a:rPr>
              <a:t>Python</a:t>
            </a:r>
            <a:r>
              <a:rPr lang="zh-CN" altLang="en-US" sz="2000" dirty="0" smtClean="0">
                <a:solidFill>
                  <a:schemeClr val="bg1">
                    <a:lumMod val="65000"/>
                  </a:schemeClr>
                </a:solidFill>
                <a:latin typeface="造字工房悦黑体验版常规体" pitchFamily="50" charset="-122"/>
                <a:ea typeface="造字工房悦黑体验版常规体" pitchFamily="50" charset="-122"/>
                <a:cs typeface="+mn-ea"/>
                <a:sym typeface="+mn-lt"/>
              </a:rPr>
              <a:t>）</a:t>
            </a:r>
            <a:endParaRPr lang="zh-CN" altLang="en-US" sz="2000" dirty="0" smtClean="0">
              <a:solidFill>
                <a:schemeClr val="bg1">
                  <a:lumMod val="65000"/>
                </a:schemeClr>
              </a:solidFill>
              <a:latin typeface="造字工房悦黑体验版常规体" pitchFamily="50" charset="-122"/>
              <a:ea typeface="造字工房悦黑体验版常规体" pitchFamily="50" charset="-122"/>
              <a:cs typeface="+mn-ea"/>
              <a:sym typeface="+mn-lt"/>
            </a:endParaRPr>
          </a:p>
        </p:txBody>
      </p:sp>
      <p:sp>
        <p:nvSpPr>
          <p:cNvPr id="5" name="文本框 4"/>
          <p:cNvSpPr txBox="1"/>
          <p:nvPr/>
        </p:nvSpPr>
        <p:spPr>
          <a:xfrm>
            <a:off x="6492897" y="3404981"/>
            <a:ext cx="1796771" cy="369332"/>
          </a:xfrm>
          <a:prstGeom prst="rect">
            <a:avLst/>
          </a:prstGeom>
          <a:noFill/>
        </p:spPr>
        <p:txBody>
          <a:bodyPr wrap="square" rtlCol="0">
            <a:spAutoFit/>
          </a:bodyPr>
          <a:lstStyle/>
          <a:p>
            <a:r>
              <a:rPr lang="en-US" altLang="zh-CN" dirty="0">
                <a:solidFill>
                  <a:srgbClr val="F99C1A"/>
                </a:solidFill>
                <a:latin typeface="造字工房悦黑体验版常规体" pitchFamily="50" charset="-122"/>
                <a:ea typeface="造字工房悦黑体验版常规体" pitchFamily="50" charset="-122"/>
                <a:cs typeface="+mn-ea"/>
                <a:sym typeface="+mn-lt"/>
              </a:rPr>
              <a:t>/ </a:t>
            </a:r>
            <a:r>
              <a:rPr lang="zh-CN" altLang="en-US" dirty="0">
                <a:solidFill>
                  <a:srgbClr val="F99C1A"/>
                </a:solidFill>
                <a:latin typeface="造字工房悦黑体验版常规体" pitchFamily="50" charset="-122"/>
                <a:ea typeface="造字工房悦黑体验版常规体" pitchFamily="50" charset="-122"/>
                <a:cs typeface="+mn-ea"/>
                <a:sym typeface="+mn-lt"/>
              </a:rPr>
              <a:t>微专业</a:t>
            </a:r>
            <a:endParaRPr lang="zh-CN" altLang="en-US" dirty="0">
              <a:solidFill>
                <a:srgbClr val="F99C1A"/>
              </a:solidFill>
              <a:latin typeface="造字工房悦黑体验版常规体" pitchFamily="50" charset="-122"/>
              <a:ea typeface="造字工房悦黑体验版常规体" pitchFamily="50"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826867" y="1437407"/>
            <a:ext cx="5175115" cy="2308324"/>
          </a:xfrm>
          <a:prstGeom prst="rect">
            <a:avLst/>
          </a:prstGeom>
          <a:noFill/>
        </p:spPr>
        <p:txBody>
          <a:bodyPr wrap="square" rtlCol="0">
            <a:spAutoFit/>
          </a:bodyPr>
          <a:lstStyle/>
          <a:p>
            <a:pPr algn="just">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问题是，拿什么去折叠上海？</a:t>
            </a:r>
            <a:endParaRPr lang="en-US" altLang="zh-CN" sz="1600" dirty="0">
              <a:solidFill>
                <a:schemeClr val="bg1"/>
              </a:solidFill>
              <a:latin typeface="造字工房悦黑体验版常规体" pitchFamily="50" charset="-122"/>
              <a:ea typeface="造字工房悦黑体验版常规体" pitchFamily="50" charset="-122"/>
            </a:endParaRPr>
          </a:p>
          <a:p>
            <a:pPr marL="342900" indent="-342900" algn="just">
              <a:lnSpc>
                <a:spcPct val="150000"/>
              </a:lnSpc>
              <a:buFont typeface="Wingdings" panose="05000000000000000000" pitchFamily="2" charset="2"/>
              <a:buChar char="n"/>
            </a:pPr>
            <a:r>
              <a:rPr lang="zh-CN" altLang="en-US" sz="1600" dirty="0" smtClean="0">
                <a:solidFill>
                  <a:schemeClr val="bg1"/>
                </a:solidFill>
                <a:latin typeface="造字工房悦黑体验版常规体" pitchFamily="50" charset="-122"/>
                <a:ea typeface="造字工房悦黑体验版常规体" pitchFamily="50" charset="-122"/>
              </a:rPr>
              <a:t>按水系折叠？</a:t>
            </a:r>
            <a:endParaRPr lang="en-US" altLang="zh-CN" sz="1600" dirty="0" smtClean="0">
              <a:solidFill>
                <a:schemeClr val="bg1"/>
              </a:solidFill>
              <a:latin typeface="造字工房悦黑体验版常规体" pitchFamily="50" charset="-122"/>
              <a:ea typeface="造字工房悦黑体验版常规体" pitchFamily="50" charset="-122"/>
            </a:endParaRPr>
          </a:p>
          <a:p>
            <a:pPr marL="342900" indent="-342900" algn="just">
              <a:lnSpc>
                <a:spcPct val="150000"/>
              </a:lnSpc>
              <a:buFont typeface="Wingdings" panose="05000000000000000000" pitchFamily="2" charset="2"/>
              <a:buChar char="n"/>
            </a:pPr>
            <a:r>
              <a:rPr lang="zh-CN" altLang="en-US" sz="1600" dirty="0" smtClean="0">
                <a:solidFill>
                  <a:schemeClr val="bg1"/>
                </a:solidFill>
                <a:latin typeface="造字工房悦黑体验版常规体" pitchFamily="50" charset="-122"/>
                <a:ea typeface="造字工房悦黑体验版常规体" pitchFamily="50" charset="-122"/>
              </a:rPr>
              <a:t>按环线折叠？</a:t>
            </a:r>
            <a:endParaRPr lang="en-US" altLang="zh-CN" sz="1600" dirty="0" smtClean="0">
              <a:solidFill>
                <a:schemeClr val="bg1"/>
              </a:solidFill>
              <a:latin typeface="造字工房悦黑体验版常规体" pitchFamily="50" charset="-122"/>
              <a:ea typeface="造字工房悦黑体验版常规体" pitchFamily="50" charset="-122"/>
            </a:endParaRPr>
          </a:p>
          <a:p>
            <a:pPr marL="342900" indent="-342900" algn="just">
              <a:lnSpc>
                <a:spcPct val="150000"/>
              </a:lnSpc>
              <a:buFont typeface="Wingdings" panose="05000000000000000000" pitchFamily="2" charset="2"/>
              <a:buChar char="n"/>
            </a:pPr>
            <a:r>
              <a:rPr lang="zh-CN" altLang="en-US" sz="1600" dirty="0" smtClean="0">
                <a:solidFill>
                  <a:schemeClr val="bg1"/>
                </a:solidFill>
                <a:latin typeface="造字工房悦黑体验版常规体" pitchFamily="50" charset="-122"/>
                <a:ea typeface="造字工房悦黑体验版常规体" pitchFamily="50" charset="-122"/>
              </a:rPr>
              <a:t>按集中建设区折叠？</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just">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或者 人口</a:t>
            </a:r>
            <a:r>
              <a:rPr lang="en-US" altLang="zh-CN" sz="1600" dirty="0" smtClean="0">
                <a:solidFill>
                  <a:schemeClr val="bg1"/>
                </a:solidFill>
                <a:latin typeface="造字工房悦黑体验版常规体" pitchFamily="50" charset="-122"/>
                <a:ea typeface="造字工房悦黑体验版常规体" pitchFamily="50" charset="-122"/>
              </a:rPr>
              <a:t>/</a:t>
            </a:r>
            <a:r>
              <a:rPr lang="zh-CN" altLang="en-US" sz="1600" dirty="0" smtClean="0">
                <a:solidFill>
                  <a:schemeClr val="bg1"/>
                </a:solidFill>
                <a:latin typeface="造字工房悦黑体验版常规体" pitchFamily="50" charset="-122"/>
                <a:ea typeface="造字工房悦黑体验版常规体" pitchFamily="50" charset="-122"/>
              </a:rPr>
              <a:t>产业</a:t>
            </a:r>
            <a:r>
              <a:rPr lang="en-US" altLang="zh-CN" sz="1600" dirty="0" smtClean="0">
                <a:solidFill>
                  <a:schemeClr val="bg1"/>
                </a:solidFill>
                <a:latin typeface="造字工房悦黑体验版常规体" pitchFamily="50" charset="-122"/>
                <a:ea typeface="造字工房悦黑体验版常规体" pitchFamily="50" charset="-122"/>
              </a:rPr>
              <a:t>/</a:t>
            </a:r>
            <a:r>
              <a:rPr lang="zh-CN" altLang="en-US" sz="1600" dirty="0" smtClean="0">
                <a:solidFill>
                  <a:schemeClr val="bg1"/>
                </a:solidFill>
                <a:latin typeface="造字工房悦黑体验版常规体" pitchFamily="50" charset="-122"/>
                <a:ea typeface="造字工房悦黑体验版常规体" pitchFamily="50" charset="-122"/>
              </a:rPr>
              <a:t>交通？</a:t>
            </a:r>
            <a:r>
              <a:rPr lang="en-US" altLang="zh-CN" sz="1600" dirty="0" smtClean="0">
                <a:solidFill>
                  <a:schemeClr val="bg1"/>
                </a:solidFill>
                <a:latin typeface="造字工房悦黑体验版常规体" pitchFamily="50" charset="-122"/>
                <a:ea typeface="造字工房悦黑体验版常规体" pitchFamily="50" charset="-122"/>
              </a:rPr>
              <a:t>…</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just">
              <a:lnSpc>
                <a:spcPct val="150000"/>
              </a:lnSpc>
            </a:pPr>
            <a:endParaRPr lang="zh-CN" altLang="en-US" sz="1600" dirty="0" smtClean="0">
              <a:solidFill>
                <a:schemeClr val="bg1"/>
              </a:solidFill>
              <a:latin typeface="造字工房悦黑体验版常规体" pitchFamily="50" charset="-122"/>
              <a:ea typeface="造字工房悦黑体验版常规体" pitchFamily="50" charset="-122"/>
            </a:endParaRPr>
          </a:p>
        </p:txBody>
      </p:sp>
      <p:pic>
        <p:nvPicPr>
          <p:cNvPr id="3" name="图片 2"/>
          <p:cNvPicPr>
            <a:picLocks noChangeAspect="1"/>
          </p:cNvPicPr>
          <p:nvPr/>
        </p:nvPicPr>
        <p:blipFill>
          <a:blip r:embed="rId1"/>
          <a:stretch>
            <a:fillRect/>
          </a:stretch>
        </p:blipFill>
        <p:spPr>
          <a:xfrm>
            <a:off x="619316" y="1360739"/>
            <a:ext cx="4974088" cy="4238620"/>
          </a:xfrm>
          <a:prstGeom prst="rect">
            <a:avLst/>
          </a:prstGeom>
        </p:spPr>
      </p:pic>
      <p:sp>
        <p:nvSpPr>
          <p:cNvPr id="6" name="文本框 5"/>
          <p:cNvSpPr txBox="1"/>
          <p:nvPr/>
        </p:nvSpPr>
        <p:spPr>
          <a:xfrm>
            <a:off x="5826867" y="3606675"/>
            <a:ext cx="5175115" cy="684803"/>
          </a:xfrm>
          <a:prstGeom prst="rect">
            <a:avLst/>
          </a:prstGeom>
          <a:noFill/>
        </p:spPr>
        <p:txBody>
          <a:bodyPr wrap="square" rtlCol="0">
            <a:spAutoFit/>
          </a:bodyPr>
          <a:lstStyle/>
          <a:p>
            <a:pPr algn="just">
              <a:lnSpc>
                <a:spcPct val="150000"/>
              </a:lnSpc>
            </a:pPr>
            <a:r>
              <a:rPr lang="zh-CN" altLang="en-US" b="1" dirty="0">
                <a:solidFill>
                  <a:srgbClr val="FFC000"/>
                </a:solidFill>
                <a:latin typeface="造字工房悦黑体验版常规体" pitchFamily="50" charset="-122"/>
                <a:ea typeface="造字工房悦黑体验版常规体" pitchFamily="50" charset="-122"/>
              </a:rPr>
              <a:t>→ 更好更直接的指标 </a:t>
            </a:r>
            <a:r>
              <a:rPr lang="zh-CN" altLang="en-US" sz="2800" b="1" dirty="0">
                <a:solidFill>
                  <a:srgbClr val="FFC000"/>
                </a:solidFill>
                <a:latin typeface="造字工房悦黑体验版常规体" pitchFamily="50" charset="-122"/>
                <a:ea typeface="造字工房悦黑体验版常规体" pitchFamily="50" charset="-122"/>
              </a:rPr>
              <a:t>房价</a:t>
            </a:r>
            <a:endParaRPr lang="zh-CN" altLang="en-US" sz="2800" b="1" dirty="0">
              <a:solidFill>
                <a:srgbClr val="FFC000"/>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834428" y="431351"/>
            <a:ext cx="8035044" cy="738664"/>
          </a:xfrm>
          <a:prstGeom prst="rect">
            <a:avLst/>
          </a:prstGeom>
          <a:noFill/>
        </p:spPr>
        <p:txBody>
          <a:bodyPr wrap="square" rtlCol="0">
            <a:spAutoFit/>
          </a:bodyPr>
          <a:lstStyle/>
          <a:p>
            <a:pPr>
              <a:lnSpc>
                <a:spcPct val="150000"/>
              </a:lnSpc>
            </a:pPr>
            <a:r>
              <a:rPr lang="en-US" altLang="zh-CN" sz="1600" dirty="0">
                <a:solidFill>
                  <a:schemeClr val="bg1"/>
                </a:solidFill>
                <a:latin typeface="造字工房悦黑体验版常规体" pitchFamily="50" charset="-122"/>
                <a:ea typeface="造字工房悦黑体验版常规体" pitchFamily="50" charset="-122"/>
              </a:rPr>
              <a:t>2016</a:t>
            </a:r>
            <a:r>
              <a:rPr lang="zh-CN" altLang="en-US" sz="1600" dirty="0">
                <a:solidFill>
                  <a:schemeClr val="bg1"/>
                </a:solidFill>
                <a:latin typeface="造字工房悦黑体验版常规体" pitchFamily="50" charset="-122"/>
                <a:ea typeface="造字工房悦黑体验版常规体" pitchFamily="50" charset="-122"/>
              </a:rPr>
              <a:t>年</a:t>
            </a:r>
            <a:r>
              <a:rPr lang="en-US" altLang="zh-CN" sz="1600" dirty="0">
                <a:solidFill>
                  <a:schemeClr val="bg1"/>
                </a:solidFill>
                <a:latin typeface="造字工房悦黑体验版常规体" pitchFamily="50" charset="-122"/>
                <a:ea typeface="造字工房悦黑体验版常规体" pitchFamily="50" charset="-122"/>
              </a:rPr>
              <a:t>2</a:t>
            </a:r>
            <a:r>
              <a:rPr lang="zh-CN" altLang="en-US" sz="1600" dirty="0">
                <a:solidFill>
                  <a:schemeClr val="bg1"/>
                </a:solidFill>
                <a:latin typeface="造字工房悦黑体验版常规体" pitchFamily="50" charset="-122"/>
                <a:ea typeface="造字工房悦黑体验版常规体" pitchFamily="50" charset="-122"/>
              </a:rPr>
              <a:t>月</a:t>
            </a:r>
            <a:r>
              <a:rPr lang="en-US" altLang="zh-CN" sz="1600" dirty="0">
                <a:solidFill>
                  <a:schemeClr val="bg1"/>
                </a:solidFill>
                <a:latin typeface="造字工房悦黑体验版常规体" pitchFamily="50" charset="-122"/>
                <a:ea typeface="造字工房悦黑体验版常规体" pitchFamily="50" charset="-122"/>
              </a:rPr>
              <a:t>-9</a:t>
            </a:r>
            <a:r>
              <a:rPr lang="zh-CN" altLang="en-US" sz="1600" dirty="0">
                <a:solidFill>
                  <a:schemeClr val="bg1"/>
                </a:solidFill>
                <a:latin typeface="造字工房悦黑体验版常规体" pitchFamily="50" charset="-122"/>
                <a:ea typeface="造字工房悦黑体验版常规体" pitchFamily="50" charset="-122"/>
              </a:rPr>
              <a:t>月的</a:t>
            </a:r>
            <a:r>
              <a:rPr lang="en-US" altLang="zh-CN" sz="1600" dirty="0">
                <a:solidFill>
                  <a:schemeClr val="bg1"/>
                </a:solidFill>
                <a:latin typeface="造字工房悦黑体验版常规体" pitchFamily="50" charset="-122"/>
                <a:ea typeface="造字工房悦黑体验版常规体" pitchFamily="50" charset="-122"/>
              </a:rPr>
              <a:t>14.6</a:t>
            </a:r>
            <a:r>
              <a:rPr lang="zh-CN" altLang="en-US" sz="1600" dirty="0">
                <a:solidFill>
                  <a:schemeClr val="bg1"/>
                </a:solidFill>
                <a:latin typeface="造字工房悦黑体验版常规体" pitchFamily="50" charset="-122"/>
                <a:ea typeface="造字工房悦黑体验版常规体" pitchFamily="50" charset="-122"/>
              </a:rPr>
              <a:t>万套住宅的成交价格</a:t>
            </a:r>
            <a:r>
              <a:rPr lang="zh-CN" altLang="en-US" sz="1600" dirty="0" smtClean="0">
                <a:solidFill>
                  <a:schemeClr val="bg1"/>
                </a:solidFill>
                <a:latin typeface="造字工房悦黑体验版常规体" pitchFamily="50" charset="-122"/>
                <a:ea typeface="造字工房悦黑体验版常规体" pitchFamily="50" charset="-122"/>
              </a:rPr>
              <a:t>数据</a:t>
            </a:r>
            <a:endParaRPr lang="en-US" altLang="zh-CN" sz="1600" dirty="0" smtClean="0">
              <a:solidFill>
                <a:schemeClr val="bg1"/>
              </a:solidFill>
              <a:latin typeface="造字工房悦黑体验版常规体" pitchFamily="50" charset="-122"/>
              <a:ea typeface="造字工房悦黑体验版常规体" pitchFamily="50" charset="-122"/>
            </a:endParaRPr>
          </a:p>
          <a:p>
            <a:pPr>
              <a:lnSpc>
                <a:spcPct val="150000"/>
              </a:lnSpc>
            </a:pPr>
            <a:r>
              <a:rPr lang="zh-CN" altLang="en-US" sz="1200" dirty="0" smtClean="0">
                <a:solidFill>
                  <a:schemeClr val="bg1"/>
                </a:solidFill>
                <a:latin typeface="造字工房悦黑体验版常规体" pitchFamily="50" charset="-122"/>
                <a:ea typeface="造字工房悦黑体验版常规体" pitchFamily="50" charset="-122"/>
              </a:rPr>
              <a:t>（由</a:t>
            </a:r>
            <a:r>
              <a:rPr lang="zh-CN" altLang="en-US" sz="1200" dirty="0">
                <a:solidFill>
                  <a:schemeClr val="bg1"/>
                </a:solidFill>
                <a:latin typeface="造字工房悦黑体验版常规体" pitchFamily="50" charset="-122"/>
                <a:ea typeface="造字工房悦黑体验版常规体" pitchFamily="50" charset="-122"/>
              </a:rPr>
              <a:t>脉策数据提供，包括了一手房和二手房的成交，同时剔除了排序前后各</a:t>
            </a:r>
            <a:r>
              <a:rPr lang="en-US" altLang="zh-CN" sz="1200" dirty="0">
                <a:solidFill>
                  <a:schemeClr val="bg1"/>
                </a:solidFill>
                <a:latin typeface="造字工房悦黑体验版常规体" pitchFamily="50" charset="-122"/>
                <a:ea typeface="造字工房悦黑体验版常规体" pitchFamily="50" charset="-122"/>
              </a:rPr>
              <a:t>1%</a:t>
            </a:r>
            <a:r>
              <a:rPr lang="zh-CN" altLang="en-US" sz="1200" dirty="0">
                <a:solidFill>
                  <a:schemeClr val="bg1"/>
                </a:solidFill>
                <a:latin typeface="造字工房悦黑体验版常规体" pitchFamily="50" charset="-122"/>
                <a:ea typeface="造字工房悦黑体验版常规体" pitchFamily="50" charset="-122"/>
              </a:rPr>
              <a:t>的异常样本）</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stretch>
            <a:fillRect/>
          </a:stretch>
        </p:blipFill>
        <p:spPr>
          <a:xfrm>
            <a:off x="790187" y="405769"/>
            <a:ext cx="2806453" cy="3160624"/>
          </a:xfrm>
          <a:prstGeom prst="rect">
            <a:avLst/>
          </a:prstGeom>
        </p:spPr>
      </p:pic>
      <p:pic>
        <p:nvPicPr>
          <p:cNvPr id="4" name="图片 3"/>
          <p:cNvPicPr>
            <a:picLocks noChangeAspect="1"/>
          </p:cNvPicPr>
          <p:nvPr/>
        </p:nvPicPr>
        <p:blipFill>
          <a:blip r:embed="rId2"/>
          <a:stretch>
            <a:fillRect/>
          </a:stretch>
        </p:blipFill>
        <p:spPr>
          <a:xfrm>
            <a:off x="790187" y="3566393"/>
            <a:ext cx="2806453" cy="3160624"/>
          </a:xfrm>
          <a:prstGeom prst="rect">
            <a:avLst/>
          </a:prstGeom>
        </p:spPr>
      </p:pic>
      <p:sp>
        <p:nvSpPr>
          <p:cNvPr id="7" name="文本框 6"/>
          <p:cNvSpPr txBox="1"/>
          <p:nvPr/>
        </p:nvSpPr>
        <p:spPr>
          <a:xfrm>
            <a:off x="3921110" y="1450685"/>
            <a:ext cx="7701929" cy="2354491"/>
          </a:xfrm>
          <a:prstGeom prst="rect">
            <a:avLst/>
          </a:prstGeom>
          <a:noFill/>
        </p:spPr>
        <p:txBody>
          <a:bodyPr wrap="square" rtlCol="0">
            <a:spAutoFit/>
          </a:bodyPr>
          <a:lstStyle/>
          <a:p>
            <a:pPr>
              <a:lnSpc>
                <a:spcPct val="150000"/>
              </a:lnSpc>
            </a:pPr>
            <a:r>
              <a:rPr lang="zh-CN" altLang="en-US" sz="1400" dirty="0">
                <a:solidFill>
                  <a:schemeClr val="bg1"/>
                </a:solidFill>
                <a:latin typeface="造字工房悦黑体验版常规体" pitchFamily="50" charset="-122"/>
                <a:ea typeface="造字工房悦黑体验版常规体" pitchFamily="50" charset="-122"/>
              </a:rPr>
              <a:t>每套住宅的</a:t>
            </a:r>
            <a:r>
              <a:rPr lang="zh-CN" altLang="en-US" sz="1400" b="1" dirty="0">
                <a:solidFill>
                  <a:srgbClr val="FFC000"/>
                </a:solidFill>
                <a:latin typeface="造字工房悦黑体验版常规体" pitchFamily="50" charset="-122"/>
                <a:ea typeface="造字工房悦黑体验版常规体" pitchFamily="50" charset="-122"/>
              </a:rPr>
              <a:t>平方米单价</a:t>
            </a:r>
            <a:r>
              <a:rPr lang="zh-CN" altLang="en-US" sz="1400" dirty="0">
                <a:solidFill>
                  <a:schemeClr val="bg1"/>
                </a:solidFill>
                <a:latin typeface="造字工房悦黑体验版常规体" pitchFamily="50" charset="-122"/>
                <a:ea typeface="造字工房悦黑体验版常规体" pitchFamily="50" charset="-122"/>
              </a:rPr>
              <a:t>，并汇总到小区落在空间上</a:t>
            </a:r>
            <a:endParaRPr lang="en-US" altLang="zh-CN" sz="1400"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400" dirty="0">
                <a:solidFill>
                  <a:srgbClr val="FFC000"/>
                </a:solidFill>
                <a:latin typeface="造字工房悦黑体验版常规体" pitchFamily="50" charset="-122"/>
                <a:ea typeface="造字工房悦黑体验版常规体" pitchFamily="50" charset="-122"/>
              </a:rPr>
              <a:t>第一空间：</a:t>
            </a:r>
            <a:r>
              <a:rPr lang="zh-CN" altLang="en-US" sz="1400" dirty="0">
                <a:solidFill>
                  <a:schemeClr val="bg1"/>
                </a:solidFill>
                <a:latin typeface="造字工房悦黑体验版常规体" pitchFamily="50" charset="-122"/>
                <a:ea typeface="造字工房悦黑体验版常规体" pitchFamily="50" charset="-122"/>
              </a:rPr>
              <a:t>红色为主的地区，单价临界点为</a:t>
            </a:r>
            <a:r>
              <a:rPr lang="en-US" altLang="zh-CN" sz="1400" dirty="0">
                <a:solidFill>
                  <a:srgbClr val="FFC000"/>
                </a:solidFill>
                <a:latin typeface="造字工房悦黑体验版常规体" pitchFamily="50" charset="-122"/>
                <a:ea typeface="造字工房悦黑体验版常规体" pitchFamily="50" charset="-122"/>
              </a:rPr>
              <a:t>6</a:t>
            </a:r>
            <a:r>
              <a:rPr lang="zh-CN" altLang="en-US" sz="1400" dirty="0">
                <a:solidFill>
                  <a:srgbClr val="FFC000"/>
                </a:solidFill>
                <a:latin typeface="造字工房悦黑体验版常规体" pitchFamily="50" charset="-122"/>
                <a:ea typeface="造字工房悦黑体验版常规体" pitchFamily="50" charset="-122"/>
              </a:rPr>
              <a:t>万元</a:t>
            </a:r>
            <a:r>
              <a:rPr lang="en-US" altLang="zh-CN" sz="1400" dirty="0">
                <a:solidFill>
                  <a:srgbClr val="FFC000"/>
                </a:solidFill>
                <a:latin typeface="造字工房悦黑体验版常规体" pitchFamily="50" charset="-122"/>
                <a:ea typeface="造字工房悦黑体验版常规体" pitchFamily="50" charset="-122"/>
              </a:rPr>
              <a:t>/㎡</a:t>
            </a:r>
            <a:r>
              <a:rPr lang="zh-CN" altLang="en-US" sz="1400" dirty="0" smtClean="0">
                <a:solidFill>
                  <a:schemeClr val="bg1"/>
                </a:solidFill>
                <a:latin typeface="造字工房悦黑体验版常规体" pitchFamily="50" charset="-122"/>
                <a:ea typeface="造字工房悦黑体验版常规体" pitchFamily="50" charset="-122"/>
              </a:rPr>
              <a:t> → 内</a:t>
            </a:r>
            <a:r>
              <a:rPr lang="zh-CN" altLang="en-US" sz="1400" dirty="0">
                <a:solidFill>
                  <a:schemeClr val="bg1"/>
                </a:solidFill>
                <a:latin typeface="造字工房悦黑体验版常规体" pitchFamily="50" charset="-122"/>
                <a:ea typeface="造字工房悦黑体验版常规体" pitchFamily="50" charset="-122"/>
              </a:rPr>
              <a:t>环线和外环线之间，在浦东、杨浦、虹桥等几个角度上略为突破</a:t>
            </a:r>
            <a:r>
              <a:rPr lang="zh-CN" altLang="en-US" sz="1400" dirty="0" smtClean="0">
                <a:solidFill>
                  <a:schemeClr val="bg1"/>
                </a:solidFill>
                <a:latin typeface="造字工房悦黑体验版常规体" pitchFamily="50" charset="-122"/>
                <a:ea typeface="造字工房悦黑体验版常规体" pitchFamily="50" charset="-122"/>
              </a:rPr>
              <a:t>。</a:t>
            </a:r>
            <a:endParaRPr lang="en-US" altLang="zh-CN" sz="1400"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400" dirty="0">
                <a:solidFill>
                  <a:srgbClr val="FFC000"/>
                </a:solidFill>
                <a:latin typeface="造字工房悦黑体验版常规体" pitchFamily="50" charset="-122"/>
                <a:ea typeface="造字工房悦黑体验版常规体" pitchFamily="50" charset="-122"/>
              </a:rPr>
              <a:t>第二空间：</a:t>
            </a:r>
            <a:r>
              <a:rPr lang="zh-CN" altLang="en-US" sz="1400" dirty="0">
                <a:solidFill>
                  <a:schemeClr val="bg1"/>
                </a:solidFill>
                <a:latin typeface="造字工房悦黑体验版常规体" pitchFamily="50" charset="-122"/>
                <a:ea typeface="造字工房悦黑体验版常规体" pitchFamily="50" charset="-122"/>
              </a:rPr>
              <a:t>黄色为主的地区，单价临界点为</a:t>
            </a:r>
            <a:r>
              <a:rPr lang="en-US" altLang="zh-CN" sz="1400" dirty="0">
                <a:solidFill>
                  <a:srgbClr val="FFC000"/>
                </a:solidFill>
                <a:latin typeface="造字工房悦黑体验版常规体" pitchFamily="50" charset="-122"/>
                <a:ea typeface="造字工房悦黑体验版常规体" pitchFamily="50" charset="-122"/>
              </a:rPr>
              <a:t>3.5</a:t>
            </a:r>
            <a:r>
              <a:rPr lang="zh-CN" altLang="en-US" sz="1400" dirty="0">
                <a:solidFill>
                  <a:srgbClr val="FFC000"/>
                </a:solidFill>
                <a:latin typeface="造字工房悦黑体验版常规体" pitchFamily="50" charset="-122"/>
                <a:ea typeface="造字工房悦黑体验版常规体" pitchFamily="50" charset="-122"/>
              </a:rPr>
              <a:t>万元</a:t>
            </a:r>
            <a:r>
              <a:rPr lang="en-US" altLang="zh-CN" sz="1400" dirty="0">
                <a:solidFill>
                  <a:srgbClr val="FFC000"/>
                </a:solidFill>
                <a:latin typeface="造字工房悦黑体验版常规体" pitchFamily="50" charset="-122"/>
                <a:ea typeface="造字工房悦黑体验版常规体" pitchFamily="50" charset="-122"/>
              </a:rPr>
              <a:t>/</a:t>
            </a:r>
            <a:r>
              <a:rPr lang="en-US" altLang="zh-CN" sz="1400" dirty="0" smtClean="0">
                <a:solidFill>
                  <a:srgbClr val="FFC000"/>
                </a:solidFill>
                <a:latin typeface="造字工房悦黑体验版常规体" pitchFamily="50" charset="-122"/>
                <a:ea typeface="造字工房悦黑体验版常规体" pitchFamily="50" charset="-122"/>
              </a:rPr>
              <a:t>㎡</a:t>
            </a:r>
            <a:r>
              <a:rPr lang="en-US" altLang="zh-CN" sz="1400" dirty="0">
                <a:solidFill>
                  <a:schemeClr val="bg1"/>
                </a:solidFill>
                <a:latin typeface="造字工房悦黑体验版常规体" pitchFamily="50" charset="-122"/>
                <a:ea typeface="造字工房悦黑体验版常规体" pitchFamily="50" charset="-122"/>
              </a:rPr>
              <a:t> </a:t>
            </a:r>
            <a:r>
              <a:rPr lang="zh-CN" altLang="en-US" sz="1400" dirty="0">
                <a:solidFill>
                  <a:schemeClr val="bg1"/>
                </a:solidFill>
                <a:latin typeface="造字工房悦黑体验版常规体" pitchFamily="50" charset="-122"/>
                <a:ea typeface="造字工房悦黑体验版常规体" pitchFamily="50" charset="-122"/>
              </a:rPr>
              <a:t>→ 第一空间向外扩展到外环线以外大约</a:t>
            </a:r>
            <a:r>
              <a:rPr lang="en-US" altLang="zh-CN" sz="1400" dirty="0">
                <a:solidFill>
                  <a:schemeClr val="bg1"/>
                </a:solidFill>
                <a:latin typeface="造字工房悦黑体验版常规体" pitchFamily="50" charset="-122"/>
                <a:ea typeface="造字工房悦黑体验版常规体" pitchFamily="50" charset="-122"/>
              </a:rPr>
              <a:t>10</a:t>
            </a:r>
            <a:r>
              <a:rPr lang="zh-CN" altLang="en-US" sz="1400" dirty="0">
                <a:solidFill>
                  <a:schemeClr val="bg1"/>
                </a:solidFill>
                <a:latin typeface="造字工房悦黑体验版常规体" pitchFamily="50" charset="-122"/>
                <a:ea typeface="造字工房悦黑体验版常规体" pitchFamily="50" charset="-122"/>
              </a:rPr>
              <a:t>公里左右的地区，在郊区的核心也有若干分布。</a:t>
            </a:r>
            <a:endParaRPr lang="zh-CN" altLang="en-US" sz="1400" dirty="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400" dirty="0">
                <a:solidFill>
                  <a:srgbClr val="FFC000"/>
                </a:solidFill>
                <a:latin typeface="造字工房悦黑体验版常规体" pitchFamily="50" charset="-122"/>
                <a:ea typeface="造字工房悦黑体验版常规体" pitchFamily="50" charset="-122"/>
              </a:rPr>
              <a:t>第三空间：</a:t>
            </a:r>
            <a:r>
              <a:rPr lang="zh-CN" altLang="en-US" sz="1400" dirty="0">
                <a:solidFill>
                  <a:schemeClr val="bg1"/>
                </a:solidFill>
                <a:latin typeface="造字工房悦黑体验版常规体" pitchFamily="50" charset="-122"/>
                <a:ea typeface="造字工房悦黑体验版常规体" pitchFamily="50" charset="-122"/>
              </a:rPr>
              <a:t>为蓝色为主黄蓝交集的地区，单价</a:t>
            </a:r>
            <a:r>
              <a:rPr lang="en-US" altLang="zh-CN" sz="1400" dirty="0">
                <a:solidFill>
                  <a:srgbClr val="FFC000"/>
                </a:solidFill>
                <a:latin typeface="造字工房悦黑体验版常规体" pitchFamily="50" charset="-122"/>
                <a:ea typeface="造字工房悦黑体验版常规体" pitchFamily="50" charset="-122"/>
              </a:rPr>
              <a:t>3.5</a:t>
            </a:r>
            <a:r>
              <a:rPr lang="zh-CN" altLang="en-US" sz="1400" dirty="0">
                <a:solidFill>
                  <a:srgbClr val="FFC000"/>
                </a:solidFill>
                <a:latin typeface="造字工房悦黑体验版常规体" pitchFamily="50" charset="-122"/>
                <a:ea typeface="造字工房悦黑体验版常规体" pitchFamily="50" charset="-122"/>
              </a:rPr>
              <a:t>万元</a:t>
            </a:r>
            <a:r>
              <a:rPr lang="en-US" altLang="zh-CN" sz="1400" dirty="0">
                <a:solidFill>
                  <a:srgbClr val="FFC000"/>
                </a:solidFill>
                <a:latin typeface="造字工房悦黑体验版常规体" pitchFamily="50" charset="-122"/>
                <a:ea typeface="造字工房悦黑体验版常规体" pitchFamily="50" charset="-122"/>
              </a:rPr>
              <a:t>/㎡</a:t>
            </a:r>
            <a:r>
              <a:rPr lang="zh-CN" altLang="en-US" sz="1400" dirty="0" smtClean="0">
                <a:solidFill>
                  <a:srgbClr val="FFC000"/>
                </a:solidFill>
                <a:latin typeface="造字工房悦黑体验版常规体" pitchFamily="50" charset="-122"/>
                <a:ea typeface="造字工房悦黑体验版常规体" pitchFamily="50" charset="-122"/>
              </a:rPr>
              <a:t>以下</a:t>
            </a:r>
            <a:r>
              <a:rPr lang="zh-CN" altLang="en-US" sz="1400" dirty="0" smtClean="0">
                <a:solidFill>
                  <a:schemeClr val="bg1"/>
                </a:solidFill>
                <a:latin typeface="造字工房悦黑体验版常规体" pitchFamily="50" charset="-122"/>
                <a:ea typeface="造字工房悦黑体验版常规体" pitchFamily="50" charset="-122"/>
              </a:rPr>
              <a:t> → 覆盖</a:t>
            </a:r>
            <a:r>
              <a:rPr lang="zh-CN" altLang="en-US" sz="1400" dirty="0">
                <a:solidFill>
                  <a:schemeClr val="bg1"/>
                </a:solidFill>
                <a:latin typeface="造字工房悦黑体验版常规体" pitchFamily="50" charset="-122"/>
                <a:ea typeface="造字工房悦黑体验版常规体" pitchFamily="50" charset="-122"/>
              </a:rPr>
              <a:t>了除了第一和第二空间的广阔上海大地。</a:t>
            </a:r>
            <a:endParaRPr lang="en-US" altLang="zh-CN" sz="1400" dirty="0">
              <a:solidFill>
                <a:schemeClr val="bg1"/>
              </a:solidFill>
              <a:latin typeface="造字工房悦黑体验版常规体" pitchFamily="50" charset="-122"/>
              <a:ea typeface="造字工房悦黑体验版常规体" pitchFamily="50" charset="-122"/>
            </a:endParaRPr>
          </a:p>
        </p:txBody>
      </p:sp>
      <p:sp>
        <p:nvSpPr>
          <p:cNvPr id="10" name="文本框 9"/>
          <p:cNvSpPr txBox="1"/>
          <p:nvPr/>
        </p:nvSpPr>
        <p:spPr>
          <a:xfrm>
            <a:off x="3921110" y="4134195"/>
            <a:ext cx="7701929" cy="2031325"/>
          </a:xfrm>
          <a:prstGeom prst="rect">
            <a:avLst/>
          </a:prstGeom>
          <a:noFill/>
        </p:spPr>
        <p:txBody>
          <a:bodyPr wrap="square" rtlCol="0">
            <a:spAutoFit/>
          </a:bodyPr>
          <a:lstStyle/>
          <a:p>
            <a:pPr>
              <a:lnSpc>
                <a:spcPct val="150000"/>
              </a:lnSpc>
            </a:pPr>
            <a:r>
              <a:rPr lang="zh-CN" altLang="en-US" sz="1400" dirty="0">
                <a:solidFill>
                  <a:schemeClr val="bg1"/>
                </a:solidFill>
                <a:latin typeface="造字工房悦黑体验版常规体" pitchFamily="50" charset="-122"/>
                <a:ea typeface="造字工房悦黑体验版常规体" pitchFamily="50" charset="-122"/>
              </a:rPr>
              <a:t>每套房屋的</a:t>
            </a:r>
            <a:r>
              <a:rPr lang="zh-CN" altLang="en-US" sz="1400" b="1" dirty="0" smtClean="0">
                <a:solidFill>
                  <a:srgbClr val="FFC000"/>
                </a:solidFill>
                <a:latin typeface="造字工房悦黑体验版常规体" pitchFamily="50" charset="-122"/>
                <a:ea typeface="造字工房悦黑体验版常规体" pitchFamily="50" charset="-122"/>
              </a:rPr>
              <a:t>总价</a:t>
            </a:r>
            <a:r>
              <a:rPr lang="zh-CN" altLang="en-US" sz="1400" dirty="0" smtClean="0">
                <a:solidFill>
                  <a:schemeClr val="bg1"/>
                </a:solidFill>
                <a:latin typeface="造字工房悦黑体验版常规体" pitchFamily="50" charset="-122"/>
                <a:ea typeface="造字工房悦黑体验版常规体" pitchFamily="50" charset="-122"/>
              </a:rPr>
              <a:t>，</a:t>
            </a:r>
            <a:r>
              <a:rPr lang="zh-CN" altLang="en-US" sz="1400" dirty="0">
                <a:solidFill>
                  <a:schemeClr val="bg1"/>
                </a:solidFill>
                <a:latin typeface="造字工房悦黑体验版常规体" pitchFamily="50" charset="-122"/>
                <a:ea typeface="造字工房悦黑体验版常规体" pitchFamily="50" charset="-122"/>
              </a:rPr>
              <a:t>并汇总到小区落在空间上</a:t>
            </a:r>
            <a:endParaRPr lang="en-US" altLang="zh-CN" sz="1400" dirty="0" smtClean="0">
              <a:solidFill>
                <a:schemeClr val="bg1"/>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400" dirty="0">
                <a:solidFill>
                  <a:srgbClr val="FFC000"/>
                </a:solidFill>
                <a:latin typeface="造字工房悦黑体验版常规体" pitchFamily="50" charset="-122"/>
                <a:ea typeface="造字工房悦黑体验版常规体" pitchFamily="50" charset="-122"/>
              </a:rPr>
              <a:t>第一空间：</a:t>
            </a:r>
            <a:r>
              <a:rPr lang="zh-CN" altLang="en-US" sz="1400" dirty="0">
                <a:solidFill>
                  <a:schemeClr val="bg1"/>
                </a:solidFill>
                <a:latin typeface="造字工房悦黑体验版常规体" pitchFamily="50" charset="-122"/>
                <a:ea typeface="造字工房悦黑体验版常规体" pitchFamily="50" charset="-122"/>
              </a:rPr>
              <a:t>红色区域构成，沿着地铁</a:t>
            </a:r>
            <a:r>
              <a:rPr lang="en-US" altLang="zh-CN" sz="1400" dirty="0">
                <a:solidFill>
                  <a:schemeClr val="bg1"/>
                </a:solidFill>
                <a:latin typeface="造字工房悦黑体验版常规体" pitchFamily="50" charset="-122"/>
                <a:ea typeface="造字工房悦黑体验版常规体" pitchFamily="50" charset="-122"/>
              </a:rPr>
              <a:t>2</a:t>
            </a:r>
            <a:r>
              <a:rPr lang="zh-CN" altLang="en-US" sz="1400" dirty="0">
                <a:solidFill>
                  <a:schemeClr val="bg1"/>
                </a:solidFill>
                <a:latin typeface="造字工房悦黑体验版常规体" pitchFamily="50" charset="-122"/>
                <a:ea typeface="造字工房悦黑体验版常规体" pitchFamily="50" charset="-122"/>
              </a:rPr>
              <a:t>号线不连续展开的豪宅区，其断点下临界值为</a:t>
            </a:r>
            <a:r>
              <a:rPr lang="en-US" altLang="zh-CN" sz="1400" dirty="0">
                <a:solidFill>
                  <a:srgbClr val="FFC000"/>
                </a:solidFill>
                <a:latin typeface="造字工房悦黑体验版常规体" pitchFamily="50" charset="-122"/>
                <a:ea typeface="造字工房悦黑体验版常规体" pitchFamily="50" charset="-122"/>
              </a:rPr>
              <a:t>1000</a:t>
            </a:r>
            <a:r>
              <a:rPr lang="zh-CN" altLang="en-US" sz="1400" dirty="0">
                <a:solidFill>
                  <a:srgbClr val="FFC000"/>
                </a:solidFill>
                <a:latin typeface="造字工房悦黑体验版常规体" pitchFamily="50" charset="-122"/>
                <a:ea typeface="造字工房悦黑体验版常规体" pitchFamily="50" charset="-122"/>
              </a:rPr>
              <a:t>万元</a:t>
            </a:r>
            <a:r>
              <a:rPr lang="en-US" altLang="zh-CN" sz="1400" dirty="0">
                <a:solidFill>
                  <a:srgbClr val="FFC000"/>
                </a:solidFill>
                <a:latin typeface="造字工房悦黑体验版常规体" pitchFamily="50" charset="-122"/>
                <a:ea typeface="造字工房悦黑体验版常规体" pitchFamily="50" charset="-122"/>
              </a:rPr>
              <a:t>/</a:t>
            </a:r>
            <a:r>
              <a:rPr lang="zh-CN" altLang="en-US" sz="1400" dirty="0">
                <a:solidFill>
                  <a:srgbClr val="FFC000"/>
                </a:solidFill>
                <a:latin typeface="造字工房悦黑体验版常规体" pitchFamily="50" charset="-122"/>
                <a:ea typeface="造字工房悦黑体验版常规体" pitchFamily="50" charset="-122"/>
              </a:rPr>
              <a:t>套</a:t>
            </a:r>
            <a:r>
              <a:rPr lang="zh-CN" altLang="en-US" sz="1400" dirty="0" smtClean="0">
                <a:solidFill>
                  <a:schemeClr val="bg1"/>
                </a:solidFill>
                <a:latin typeface="造字工房悦黑体验版常规体" pitchFamily="50" charset="-122"/>
                <a:ea typeface="造字工房悦黑体验版常规体" pitchFamily="50" charset="-122"/>
              </a:rPr>
              <a:t>。</a:t>
            </a:r>
            <a:endParaRPr lang="zh-CN" altLang="en-US" sz="1400" dirty="0">
              <a:solidFill>
                <a:srgbClr val="FFC000"/>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400" dirty="0">
                <a:solidFill>
                  <a:srgbClr val="FFC000"/>
                </a:solidFill>
                <a:latin typeface="造字工房悦黑体验版常规体" pitchFamily="50" charset="-122"/>
                <a:ea typeface="造字工房悦黑体验版常规体" pitchFamily="50" charset="-122"/>
              </a:rPr>
              <a:t>第二空间：</a:t>
            </a:r>
            <a:r>
              <a:rPr lang="zh-CN" altLang="en-US" sz="1400" dirty="0">
                <a:solidFill>
                  <a:schemeClr val="bg1"/>
                </a:solidFill>
                <a:latin typeface="造字工房悦黑体验版常规体" pitchFamily="50" charset="-122"/>
                <a:ea typeface="造字工房悦黑体验版常规体" pitchFamily="50" charset="-122"/>
              </a:rPr>
              <a:t>黄色区域构成，在市区无规律散落的相对品质较高的生活区，</a:t>
            </a:r>
            <a:r>
              <a:rPr lang="zh-CN" altLang="en-US" sz="1400" dirty="0">
                <a:solidFill>
                  <a:srgbClr val="FFC000"/>
                </a:solidFill>
                <a:latin typeface="造字工房悦黑体验版常规体" pitchFamily="50" charset="-122"/>
                <a:ea typeface="造字工房悦黑体验版常规体" pitchFamily="50" charset="-122"/>
              </a:rPr>
              <a:t>其断点下临界值为</a:t>
            </a:r>
            <a:r>
              <a:rPr lang="en-US" altLang="zh-CN" sz="1400" dirty="0">
                <a:solidFill>
                  <a:srgbClr val="FFC000"/>
                </a:solidFill>
                <a:latin typeface="造字工房悦黑体验版常规体" pitchFamily="50" charset="-122"/>
                <a:ea typeface="造字工房悦黑体验版常规体" pitchFamily="50" charset="-122"/>
              </a:rPr>
              <a:t>550</a:t>
            </a:r>
            <a:r>
              <a:rPr lang="zh-CN" altLang="en-US" sz="1400" dirty="0">
                <a:solidFill>
                  <a:srgbClr val="FFC000"/>
                </a:solidFill>
                <a:latin typeface="造字工房悦黑体验版常规体" pitchFamily="50" charset="-122"/>
                <a:ea typeface="造字工房悦黑体验版常规体" pitchFamily="50" charset="-122"/>
              </a:rPr>
              <a:t>万元</a:t>
            </a:r>
            <a:r>
              <a:rPr lang="en-US" altLang="zh-CN" sz="1400" dirty="0">
                <a:solidFill>
                  <a:srgbClr val="FFC000"/>
                </a:solidFill>
                <a:latin typeface="造字工房悦黑体验版常规体" pitchFamily="50" charset="-122"/>
                <a:ea typeface="造字工房悦黑体验版常规体" pitchFamily="50" charset="-122"/>
              </a:rPr>
              <a:t>/</a:t>
            </a:r>
            <a:r>
              <a:rPr lang="zh-CN" altLang="en-US" sz="1400" dirty="0">
                <a:solidFill>
                  <a:srgbClr val="FFC000"/>
                </a:solidFill>
                <a:latin typeface="造字工房悦黑体验版常规体" pitchFamily="50" charset="-122"/>
                <a:ea typeface="造字工房悦黑体验版常规体" pitchFamily="50" charset="-122"/>
              </a:rPr>
              <a:t>套</a:t>
            </a:r>
            <a:r>
              <a:rPr lang="zh-CN" altLang="en-US" sz="1400" dirty="0" smtClean="0">
                <a:solidFill>
                  <a:schemeClr val="bg1"/>
                </a:solidFill>
                <a:latin typeface="造字工房悦黑体验版常规体" pitchFamily="50" charset="-122"/>
                <a:ea typeface="造字工房悦黑体验版常规体" pitchFamily="50" charset="-122"/>
              </a:rPr>
              <a:t>。</a:t>
            </a:r>
            <a:endParaRPr lang="zh-CN" altLang="en-US" sz="1400" dirty="0">
              <a:solidFill>
                <a:srgbClr val="FFC000"/>
              </a:solidFill>
              <a:latin typeface="造字工房悦黑体验版常规体" pitchFamily="50" charset="-122"/>
              <a:ea typeface="造字工房悦黑体验版常规体" pitchFamily="50" charset="-122"/>
            </a:endParaRPr>
          </a:p>
          <a:p>
            <a:pPr marL="285750" indent="-285750">
              <a:lnSpc>
                <a:spcPct val="150000"/>
              </a:lnSpc>
              <a:buFont typeface="Wingdings" panose="05000000000000000000" pitchFamily="2" charset="2"/>
              <a:buChar char="n"/>
            </a:pPr>
            <a:r>
              <a:rPr lang="zh-CN" altLang="en-US" sz="1400" dirty="0">
                <a:solidFill>
                  <a:srgbClr val="FFC000"/>
                </a:solidFill>
                <a:latin typeface="造字工房悦黑体验版常规体" pitchFamily="50" charset="-122"/>
                <a:ea typeface="造字工房悦黑体验版常规体" pitchFamily="50" charset="-122"/>
              </a:rPr>
              <a:t>第三空间：</a:t>
            </a:r>
            <a:r>
              <a:rPr lang="zh-CN" altLang="en-US" sz="1400" dirty="0">
                <a:solidFill>
                  <a:schemeClr val="bg1"/>
                </a:solidFill>
                <a:latin typeface="造字工房悦黑体验版常规体" pitchFamily="50" charset="-122"/>
                <a:ea typeface="造字工房悦黑体验版常规体" pitchFamily="50" charset="-122"/>
              </a:rPr>
              <a:t>剩下的区域，可视为上海的一般生活地区。</a:t>
            </a:r>
            <a:endParaRPr lang="en-US" altLang="zh-CN" sz="1400" dirty="0">
              <a:solidFill>
                <a:schemeClr val="bg1"/>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936240" y="451773"/>
            <a:ext cx="5733054" cy="5668910"/>
          </a:xfrm>
          <a:prstGeom prst="rect">
            <a:avLst/>
          </a:prstGeom>
        </p:spPr>
      </p:pic>
      <p:sp>
        <p:nvSpPr>
          <p:cNvPr id="9" name="文本框 8"/>
          <p:cNvSpPr txBox="1"/>
          <p:nvPr/>
        </p:nvSpPr>
        <p:spPr>
          <a:xfrm>
            <a:off x="2442748" y="6120683"/>
            <a:ext cx="6720037" cy="461665"/>
          </a:xfrm>
          <a:prstGeom prst="rect">
            <a:avLst/>
          </a:prstGeom>
          <a:noFill/>
        </p:spPr>
        <p:txBody>
          <a:bodyPr wrap="square" rtlCol="0">
            <a:spAutoFit/>
          </a:bodyPr>
          <a:lstStyle/>
          <a:p>
            <a:pPr algn="ctr">
              <a:lnSpc>
                <a:spcPct val="150000"/>
              </a:lnSpc>
            </a:pPr>
            <a:r>
              <a:rPr lang="zh-CN" altLang="en-US" sz="1600" dirty="0" smtClean="0">
                <a:solidFill>
                  <a:schemeClr val="bg1"/>
                </a:solidFill>
                <a:latin typeface="造字工房悦黑体验版常规体" pitchFamily="50" charset="-122"/>
                <a:ea typeface="造字工房悦黑体验版常规体" pitchFamily="50" charset="-122"/>
              </a:rPr>
              <a:t>总价因素 </a:t>
            </a:r>
            <a:r>
              <a:rPr lang="en-US" altLang="zh-CN" sz="1600" dirty="0" smtClean="0">
                <a:solidFill>
                  <a:schemeClr val="bg1"/>
                </a:solidFill>
                <a:latin typeface="造字工房悦黑体验版常规体" pitchFamily="50" charset="-122"/>
                <a:ea typeface="造字工房悦黑体验版常规体" pitchFamily="50" charset="-122"/>
              </a:rPr>
              <a:t>+ </a:t>
            </a:r>
            <a:r>
              <a:rPr lang="zh-CN" altLang="en-US" sz="1600" dirty="0" smtClean="0">
                <a:solidFill>
                  <a:schemeClr val="bg1"/>
                </a:solidFill>
                <a:latin typeface="造字工房悦黑体验版常规体" pitchFamily="50" charset="-122"/>
                <a:ea typeface="造字工房悦黑体验版常规体" pitchFamily="50" charset="-122"/>
              </a:rPr>
              <a:t>单价因素 </a:t>
            </a:r>
            <a:r>
              <a:rPr lang="en-US" altLang="zh-CN" sz="1600" dirty="0" smtClean="0">
                <a:solidFill>
                  <a:schemeClr val="bg1"/>
                </a:solidFill>
                <a:latin typeface="造字工房悦黑体验版常规体" pitchFamily="50" charset="-122"/>
                <a:ea typeface="造字工房悦黑体验版常规体" pitchFamily="50" charset="-122"/>
              </a:rPr>
              <a:t>+ </a:t>
            </a:r>
            <a:r>
              <a:rPr lang="zh-CN" altLang="en-US" sz="1600" dirty="0" smtClean="0">
                <a:solidFill>
                  <a:schemeClr val="bg1"/>
                </a:solidFill>
                <a:latin typeface="造字工房悦黑体验版常规体" pitchFamily="50" charset="-122"/>
                <a:ea typeface="造字工房悦黑体验版常规体" pitchFamily="50" charset="-122"/>
              </a:rPr>
              <a:t>集中建设区边界限定 → 上海折叠</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sp>
        <p:nvSpPr>
          <p:cNvPr id="5" name="文本框 4"/>
          <p:cNvSpPr txBox="1"/>
          <p:nvPr/>
        </p:nvSpPr>
        <p:spPr>
          <a:xfrm>
            <a:off x="8961120" y="1300480"/>
            <a:ext cx="2844800" cy="1200329"/>
          </a:xfrm>
          <a:prstGeom prst="rect">
            <a:avLst/>
          </a:prstGeom>
          <a:noFill/>
        </p:spPr>
        <p:txBody>
          <a:bodyPr wrap="square" rtlCol="0">
            <a:spAutoFit/>
          </a:bodyPr>
          <a:lstStyle/>
          <a:p>
            <a:pPr>
              <a:lnSpc>
                <a:spcPct val="150000"/>
              </a:lnSpc>
            </a:pPr>
            <a:r>
              <a:rPr lang="zh-CN" altLang="en-US" sz="1200" b="1" dirty="0">
                <a:solidFill>
                  <a:srgbClr val="FFC000"/>
                </a:solidFill>
                <a:latin typeface="造字工房悦黑体验版常规体" pitchFamily="50" charset="-122"/>
                <a:ea typeface="造字工房悦黑体验版常规体" pitchFamily="50" charset="-122"/>
              </a:rPr>
              <a:t>第一空间：</a:t>
            </a:r>
            <a:endParaRPr lang="en-US" altLang="zh-CN" sz="1200" b="1" dirty="0">
              <a:solidFill>
                <a:srgbClr val="FFC000"/>
              </a:solidFill>
              <a:latin typeface="造字工房悦黑体验版常规体" pitchFamily="50" charset="-122"/>
              <a:ea typeface="造字工房悦黑体验版常规体" pitchFamily="50" charset="-122"/>
            </a:endParaRPr>
          </a:p>
          <a:p>
            <a:pPr>
              <a:lnSpc>
                <a:spcPct val="150000"/>
              </a:lnSpc>
            </a:pPr>
            <a:r>
              <a:rPr lang="zh-CN" altLang="en-US" sz="1200" dirty="0">
                <a:solidFill>
                  <a:schemeClr val="bg1"/>
                </a:solidFill>
                <a:latin typeface="造字工房悦黑体验版常规体" pitchFamily="50" charset="-122"/>
                <a:ea typeface="造字工房悦黑体验版常规体" pitchFamily="50" charset="-122"/>
              </a:rPr>
              <a:t>占地面积规模约</a:t>
            </a:r>
            <a:r>
              <a:rPr lang="en-US" altLang="zh-CN" sz="1200" dirty="0">
                <a:solidFill>
                  <a:schemeClr val="bg1"/>
                </a:solidFill>
                <a:latin typeface="造字工房悦黑体验版常规体" pitchFamily="50" charset="-122"/>
                <a:ea typeface="造字工房悦黑体验版常规体" pitchFamily="50" charset="-122"/>
              </a:rPr>
              <a:t>168</a:t>
            </a:r>
            <a:r>
              <a:rPr lang="zh-CN" altLang="en-US" sz="1200" dirty="0" smtClean="0">
                <a:solidFill>
                  <a:schemeClr val="bg1"/>
                </a:solidFill>
                <a:latin typeface="造字工房悦黑体验版常规体" pitchFamily="50" charset="-122"/>
                <a:ea typeface="造字工房悦黑体验版常规体" pitchFamily="50" charset="-122"/>
              </a:rPr>
              <a:t>平方公里</a:t>
            </a:r>
            <a:endParaRPr lang="en-US" altLang="zh-CN" sz="1200" dirty="0" smtClean="0">
              <a:solidFill>
                <a:schemeClr val="bg1"/>
              </a:solidFill>
              <a:latin typeface="造字工房悦黑体验版常规体" pitchFamily="50" charset="-122"/>
              <a:ea typeface="造字工房悦黑体验版常规体" pitchFamily="50" charset="-122"/>
            </a:endParaRPr>
          </a:p>
          <a:p>
            <a:pPr marL="171450" indent="-171450">
              <a:lnSpc>
                <a:spcPct val="150000"/>
              </a:lnSpc>
              <a:buFont typeface="Wingdings" panose="05000000000000000000" pitchFamily="2" charset="2"/>
              <a:buChar char="n"/>
            </a:pPr>
            <a:r>
              <a:rPr lang="zh-CN" altLang="en-US" sz="1200" dirty="0" smtClean="0">
                <a:solidFill>
                  <a:schemeClr val="bg1"/>
                </a:solidFill>
                <a:latin typeface="造字工房悦黑体验版常规体" pitchFamily="50" charset="-122"/>
                <a:ea typeface="造字工房悦黑体验版常规体" pitchFamily="50" charset="-122"/>
              </a:rPr>
              <a:t>东西</a:t>
            </a:r>
            <a:r>
              <a:rPr lang="zh-CN" altLang="en-US" sz="1200" dirty="0">
                <a:solidFill>
                  <a:schemeClr val="bg1"/>
                </a:solidFill>
                <a:latin typeface="造字工房悦黑体验版常规体" pitchFamily="50" charset="-122"/>
                <a:ea typeface="造字工房悦黑体验版常规体" pitchFamily="50" charset="-122"/>
              </a:rPr>
              <a:t>向分布，西起虹桥地区，沿地铁二号线一路向东，止于张江高科园区。</a:t>
            </a:r>
            <a:endParaRPr lang="zh-CN" altLang="en-US" sz="1200" dirty="0">
              <a:solidFill>
                <a:schemeClr val="bg1"/>
              </a:solidFill>
              <a:latin typeface="造字工房悦黑体验版常规体" pitchFamily="50" charset="-122"/>
              <a:ea typeface="造字工房悦黑体验版常规体" pitchFamily="50" charset="-122"/>
            </a:endParaRPr>
          </a:p>
        </p:txBody>
      </p:sp>
      <p:sp>
        <p:nvSpPr>
          <p:cNvPr id="11" name="文本框 10"/>
          <p:cNvSpPr txBox="1"/>
          <p:nvPr/>
        </p:nvSpPr>
        <p:spPr>
          <a:xfrm>
            <a:off x="8961120" y="3139440"/>
            <a:ext cx="2844800" cy="2308324"/>
          </a:xfrm>
          <a:prstGeom prst="rect">
            <a:avLst/>
          </a:prstGeom>
          <a:noFill/>
        </p:spPr>
        <p:txBody>
          <a:bodyPr wrap="square" rtlCol="0">
            <a:spAutoFit/>
          </a:bodyPr>
          <a:lstStyle/>
          <a:p>
            <a:pPr>
              <a:lnSpc>
                <a:spcPct val="150000"/>
              </a:lnSpc>
            </a:pPr>
            <a:r>
              <a:rPr lang="zh-CN" altLang="en-US" sz="1200" b="1" dirty="0" smtClean="0">
                <a:solidFill>
                  <a:srgbClr val="FFC000"/>
                </a:solidFill>
                <a:latin typeface="造字工房悦黑体验版常规体" pitchFamily="50" charset="-122"/>
                <a:ea typeface="造字工房悦黑体验版常规体" pitchFamily="50" charset="-122"/>
              </a:rPr>
              <a:t>第二空间：</a:t>
            </a:r>
            <a:endParaRPr lang="en-US" altLang="zh-CN" sz="1200" b="1" dirty="0" smtClean="0">
              <a:solidFill>
                <a:srgbClr val="FFC000"/>
              </a:solidFill>
              <a:latin typeface="造字工房悦黑体验版常规体" pitchFamily="50" charset="-122"/>
              <a:ea typeface="造字工房悦黑体验版常规体" pitchFamily="50" charset="-122"/>
            </a:endParaRPr>
          </a:p>
          <a:p>
            <a:pPr>
              <a:lnSpc>
                <a:spcPct val="150000"/>
              </a:lnSpc>
            </a:pPr>
            <a:r>
              <a:rPr lang="zh-CN" altLang="en-US" sz="1200" dirty="0">
                <a:solidFill>
                  <a:schemeClr val="bg1"/>
                </a:solidFill>
                <a:latin typeface="造字工房悦黑体验版常规体" pitchFamily="50" charset="-122"/>
                <a:ea typeface="造字工房悦黑体验版常规体" pitchFamily="50" charset="-122"/>
              </a:rPr>
              <a:t>其占地面积为</a:t>
            </a:r>
            <a:r>
              <a:rPr lang="en-US" altLang="zh-CN" sz="1200" dirty="0">
                <a:solidFill>
                  <a:schemeClr val="bg1"/>
                </a:solidFill>
                <a:latin typeface="造字工房悦黑体验版常规体" pitchFamily="50" charset="-122"/>
                <a:ea typeface="造字工房悦黑体验版常规体" pitchFamily="50" charset="-122"/>
              </a:rPr>
              <a:t>396</a:t>
            </a:r>
            <a:r>
              <a:rPr lang="zh-CN" altLang="en-US" sz="1200" dirty="0" smtClean="0">
                <a:solidFill>
                  <a:schemeClr val="bg1"/>
                </a:solidFill>
                <a:latin typeface="造字工房悦黑体验版常规体" pitchFamily="50" charset="-122"/>
                <a:ea typeface="造字工房悦黑体验版常规体" pitchFamily="50" charset="-122"/>
              </a:rPr>
              <a:t>平方公里</a:t>
            </a:r>
            <a:endParaRPr lang="en-US" altLang="zh-CN" sz="1200" dirty="0" smtClean="0">
              <a:solidFill>
                <a:schemeClr val="bg1"/>
              </a:solidFill>
              <a:latin typeface="造字工房悦黑体验版常规体" pitchFamily="50" charset="-122"/>
              <a:ea typeface="造字工房悦黑体验版常规体" pitchFamily="50" charset="-122"/>
            </a:endParaRPr>
          </a:p>
          <a:p>
            <a:pPr marL="171450" indent="-171450">
              <a:lnSpc>
                <a:spcPct val="150000"/>
              </a:lnSpc>
              <a:buFont typeface="Wingdings" panose="05000000000000000000" pitchFamily="2" charset="2"/>
              <a:buChar char="n"/>
            </a:pPr>
            <a:r>
              <a:rPr lang="zh-CN" altLang="en-US" sz="1200" dirty="0" smtClean="0">
                <a:solidFill>
                  <a:schemeClr val="bg1"/>
                </a:solidFill>
                <a:latin typeface="造字工房悦黑体验版常规体" pitchFamily="50" charset="-122"/>
                <a:ea typeface="造字工房悦黑体验版常规体" pitchFamily="50" charset="-122"/>
              </a:rPr>
              <a:t>环绕</a:t>
            </a:r>
            <a:r>
              <a:rPr lang="zh-CN" altLang="en-US" sz="1200" dirty="0">
                <a:solidFill>
                  <a:schemeClr val="bg1"/>
                </a:solidFill>
                <a:latin typeface="造字工房悦黑体验版常规体" pitchFamily="50" charset="-122"/>
                <a:ea typeface="造字工房悦黑体验版常规体" pitchFamily="50" charset="-122"/>
              </a:rPr>
              <a:t>第一空间，范围大约是第一空间的两倍</a:t>
            </a:r>
            <a:r>
              <a:rPr lang="zh-CN" altLang="en-US" sz="1200" dirty="0" smtClean="0">
                <a:solidFill>
                  <a:schemeClr val="bg1"/>
                </a:solidFill>
                <a:latin typeface="造字工房悦黑体验版常规体" pitchFamily="50" charset="-122"/>
                <a:ea typeface="造字工房悦黑体验版常规体" pitchFamily="50" charset="-122"/>
              </a:rPr>
              <a:t>。</a:t>
            </a:r>
            <a:endParaRPr lang="en-US" altLang="zh-CN" sz="1200" dirty="0" smtClean="0">
              <a:solidFill>
                <a:schemeClr val="bg1"/>
              </a:solidFill>
              <a:latin typeface="造字工房悦黑体验版常规体" pitchFamily="50" charset="-122"/>
              <a:ea typeface="造字工房悦黑体验版常规体" pitchFamily="50" charset="-122"/>
            </a:endParaRPr>
          </a:p>
          <a:p>
            <a:pPr marL="171450" indent="-171450">
              <a:lnSpc>
                <a:spcPct val="150000"/>
              </a:lnSpc>
              <a:buFont typeface="Wingdings" panose="05000000000000000000" pitchFamily="2" charset="2"/>
              <a:buChar char="n"/>
            </a:pPr>
            <a:r>
              <a:rPr lang="zh-CN" altLang="en-US" sz="1200" dirty="0" smtClean="0">
                <a:solidFill>
                  <a:schemeClr val="bg1"/>
                </a:solidFill>
                <a:latin typeface="造字工房悦黑体验版常规体" pitchFamily="50" charset="-122"/>
                <a:ea typeface="造字工房悦黑体验版常规体" pitchFamily="50" charset="-122"/>
              </a:rPr>
              <a:t>其</a:t>
            </a:r>
            <a:r>
              <a:rPr lang="zh-CN" altLang="en-US" sz="1200" dirty="0">
                <a:solidFill>
                  <a:schemeClr val="bg1"/>
                </a:solidFill>
                <a:latin typeface="造字工房悦黑体验版常规体" pitchFamily="50" charset="-122"/>
                <a:ea typeface="造字工房悦黑体验版常规体" pitchFamily="50" charset="-122"/>
              </a:rPr>
              <a:t>西侧和南侧边界基本为外</a:t>
            </a:r>
            <a:r>
              <a:rPr lang="zh-CN" altLang="en-US" sz="1200" dirty="0" smtClean="0">
                <a:solidFill>
                  <a:schemeClr val="bg1"/>
                </a:solidFill>
                <a:latin typeface="造字工房悦黑体验版常规体" pitchFamily="50" charset="-122"/>
                <a:ea typeface="造字工房悦黑体验版常规体" pitchFamily="50" charset="-122"/>
              </a:rPr>
              <a:t>环线</a:t>
            </a:r>
            <a:endParaRPr lang="en-US" altLang="zh-CN" sz="1200" dirty="0" smtClean="0">
              <a:solidFill>
                <a:schemeClr val="bg1"/>
              </a:solidFill>
              <a:latin typeface="造字工房悦黑体验版常规体" pitchFamily="50" charset="-122"/>
              <a:ea typeface="造字工房悦黑体验版常规体" pitchFamily="50" charset="-122"/>
            </a:endParaRPr>
          </a:p>
          <a:p>
            <a:pPr marL="171450" indent="-171450">
              <a:lnSpc>
                <a:spcPct val="150000"/>
              </a:lnSpc>
              <a:buFont typeface="Wingdings" panose="05000000000000000000" pitchFamily="2" charset="2"/>
              <a:buChar char="n"/>
            </a:pPr>
            <a:r>
              <a:rPr lang="zh-CN" altLang="en-US" sz="1200" dirty="0" smtClean="0">
                <a:solidFill>
                  <a:schemeClr val="bg1"/>
                </a:solidFill>
                <a:latin typeface="造字工房悦黑体验版常规体" pitchFamily="50" charset="-122"/>
                <a:ea typeface="造字工房悦黑体验版常规体" pitchFamily="50" charset="-122"/>
              </a:rPr>
              <a:t>而</a:t>
            </a:r>
            <a:r>
              <a:rPr lang="zh-CN" altLang="en-US" sz="1200" dirty="0">
                <a:solidFill>
                  <a:schemeClr val="bg1"/>
                </a:solidFill>
                <a:latin typeface="造字工房悦黑体验版常规体" pitchFamily="50" charset="-122"/>
                <a:ea typeface="造字工房悦黑体验版常规体" pitchFamily="50" charset="-122"/>
              </a:rPr>
              <a:t>北侧和东侧边界基本为中</a:t>
            </a:r>
            <a:r>
              <a:rPr lang="zh-CN" altLang="en-US" sz="1200" dirty="0" smtClean="0">
                <a:solidFill>
                  <a:schemeClr val="bg1"/>
                </a:solidFill>
                <a:latin typeface="造字工房悦黑体验版常规体" pitchFamily="50" charset="-122"/>
                <a:ea typeface="造字工房悦黑体验版常规体" pitchFamily="50" charset="-122"/>
              </a:rPr>
              <a:t>环线</a:t>
            </a:r>
            <a:endParaRPr lang="en-US" altLang="zh-CN" sz="1200" dirty="0" smtClean="0">
              <a:solidFill>
                <a:schemeClr val="bg1"/>
              </a:solidFill>
              <a:latin typeface="造字工房悦黑体验版常规体" pitchFamily="50" charset="-122"/>
              <a:ea typeface="造字工房悦黑体验版常规体" pitchFamily="50" charset="-122"/>
            </a:endParaRPr>
          </a:p>
          <a:p>
            <a:pPr marL="171450" indent="-171450">
              <a:lnSpc>
                <a:spcPct val="150000"/>
              </a:lnSpc>
              <a:buFont typeface="Wingdings" panose="05000000000000000000" pitchFamily="2" charset="2"/>
              <a:buChar char="n"/>
            </a:pPr>
            <a:r>
              <a:rPr lang="zh-CN" altLang="en-US" sz="1200" dirty="0" smtClean="0">
                <a:solidFill>
                  <a:schemeClr val="bg1"/>
                </a:solidFill>
                <a:latin typeface="造字工房悦黑体验版常规体" pitchFamily="50" charset="-122"/>
                <a:ea typeface="造字工房悦黑体验版常规体" pitchFamily="50" charset="-122"/>
              </a:rPr>
              <a:t>中环</a:t>
            </a:r>
            <a:r>
              <a:rPr lang="zh-CN" altLang="en-US" sz="1200" dirty="0">
                <a:solidFill>
                  <a:schemeClr val="bg1"/>
                </a:solidFill>
                <a:latin typeface="造字工房悦黑体验版常规体" pitchFamily="50" charset="-122"/>
                <a:ea typeface="造字工房悦黑体验版常规体" pitchFamily="50" charset="-122"/>
              </a:rPr>
              <a:t>以外仅在新江湾和唐镇等地区有延伸</a:t>
            </a:r>
            <a:endParaRPr lang="zh-CN" altLang="en-US" sz="1200" dirty="0">
              <a:solidFill>
                <a:schemeClr val="bg1"/>
              </a:solidFill>
              <a:latin typeface="造字工房悦黑体验版常规体" pitchFamily="50" charset="-122"/>
              <a:ea typeface="造字工房悦黑体验版常规体" pitchFamily="50" charset="-122"/>
            </a:endParaRPr>
          </a:p>
        </p:txBody>
      </p:sp>
      <p:sp>
        <p:nvSpPr>
          <p:cNvPr id="12" name="文本框 11"/>
          <p:cNvSpPr txBox="1"/>
          <p:nvPr/>
        </p:nvSpPr>
        <p:spPr>
          <a:xfrm>
            <a:off x="477520" y="1300480"/>
            <a:ext cx="2245360" cy="1754326"/>
          </a:xfrm>
          <a:prstGeom prst="rect">
            <a:avLst/>
          </a:prstGeom>
          <a:noFill/>
        </p:spPr>
        <p:txBody>
          <a:bodyPr wrap="square" rtlCol="0">
            <a:spAutoFit/>
          </a:bodyPr>
          <a:lstStyle/>
          <a:p>
            <a:pPr>
              <a:lnSpc>
                <a:spcPct val="150000"/>
              </a:lnSpc>
            </a:pPr>
            <a:r>
              <a:rPr lang="zh-CN" altLang="en-US" sz="1200" b="1" dirty="0" smtClean="0">
                <a:solidFill>
                  <a:srgbClr val="FFC000"/>
                </a:solidFill>
                <a:latin typeface="造字工房悦黑体验版常规体" pitchFamily="50" charset="-122"/>
                <a:ea typeface="造字工房悦黑体验版常规体" pitchFamily="50" charset="-122"/>
              </a:rPr>
              <a:t>第三空间</a:t>
            </a:r>
            <a:r>
              <a:rPr lang="zh-CN" altLang="en-US" sz="1200" b="1" dirty="0">
                <a:solidFill>
                  <a:srgbClr val="FFC000"/>
                </a:solidFill>
                <a:latin typeface="造字工房悦黑体验版常规体" pitchFamily="50" charset="-122"/>
                <a:ea typeface="造字工房悦黑体验版常规体" pitchFamily="50" charset="-122"/>
              </a:rPr>
              <a:t>：</a:t>
            </a:r>
            <a:endParaRPr lang="en-US" altLang="zh-CN" sz="1200" b="1" dirty="0">
              <a:solidFill>
                <a:srgbClr val="FFC000"/>
              </a:solidFill>
              <a:latin typeface="造字工房悦黑体验版常规体" pitchFamily="50" charset="-122"/>
              <a:ea typeface="造字工房悦黑体验版常规体" pitchFamily="50" charset="-122"/>
            </a:endParaRPr>
          </a:p>
          <a:p>
            <a:pPr>
              <a:lnSpc>
                <a:spcPct val="150000"/>
              </a:lnSpc>
            </a:pPr>
            <a:r>
              <a:rPr lang="zh-CN" altLang="en-US" sz="1200" dirty="0" smtClean="0">
                <a:solidFill>
                  <a:schemeClr val="bg1"/>
                </a:solidFill>
                <a:latin typeface="造字工房悦黑体验版常规体" pitchFamily="50" charset="-122"/>
                <a:ea typeface="造字工房悦黑体验版常规体" pitchFamily="50" charset="-122"/>
              </a:rPr>
              <a:t>占</a:t>
            </a:r>
            <a:r>
              <a:rPr lang="zh-CN" altLang="en-US" sz="1200" dirty="0">
                <a:solidFill>
                  <a:schemeClr val="bg1"/>
                </a:solidFill>
                <a:latin typeface="造字工房悦黑体验版常规体" pitchFamily="50" charset="-122"/>
                <a:ea typeface="造字工房悦黑体验版常规体" pitchFamily="50" charset="-122"/>
              </a:rPr>
              <a:t>地两千多</a:t>
            </a:r>
            <a:r>
              <a:rPr lang="zh-CN" altLang="en-US" sz="1200" dirty="0" smtClean="0">
                <a:solidFill>
                  <a:schemeClr val="bg1"/>
                </a:solidFill>
                <a:latin typeface="造字工房悦黑体验版常规体" pitchFamily="50" charset="-122"/>
                <a:ea typeface="造字工房悦黑体验版常规体" pitchFamily="50" charset="-122"/>
              </a:rPr>
              <a:t>平方公里</a:t>
            </a:r>
            <a:endParaRPr lang="en-US" altLang="zh-CN" sz="1200" dirty="0" smtClean="0">
              <a:solidFill>
                <a:schemeClr val="bg1"/>
              </a:solidFill>
              <a:latin typeface="造字工房悦黑体验版常规体" pitchFamily="50" charset="-122"/>
              <a:ea typeface="造字工房悦黑体验版常规体" pitchFamily="50" charset="-122"/>
            </a:endParaRPr>
          </a:p>
          <a:p>
            <a:pPr marL="171450" indent="-171450">
              <a:lnSpc>
                <a:spcPct val="150000"/>
              </a:lnSpc>
              <a:buFont typeface="Wingdings" panose="05000000000000000000" pitchFamily="2" charset="2"/>
              <a:buChar char="n"/>
            </a:pPr>
            <a:r>
              <a:rPr lang="zh-CN" altLang="en-US" sz="1200" dirty="0" smtClean="0">
                <a:solidFill>
                  <a:schemeClr val="bg1"/>
                </a:solidFill>
                <a:latin typeface="造字工房悦黑体验版常规体" pitchFamily="50" charset="-122"/>
                <a:ea typeface="造字工房悦黑体验版常规体" pitchFamily="50" charset="-122"/>
              </a:rPr>
              <a:t>为</a:t>
            </a:r>
            <a:r>
              <a:rPr lang="zh-CN" altLang="en-US" sz="1200" dirty="0">
                <a:solidFill>
                  <a:schemeClr val="bg1"/>
                </a:solidFill>
                <a:latin typeface="造字工房悦黑体验版常规体" pitchFamily="50" charset="-122"/>
                <a:ea typeface="造字工房悦黑体验版常规体" pitchFamily="50" charset="-122"/>
              </a:rPr>
              <a:t>第一和第二空间以外的集中建设</a:t>
            </a:r>
            <a:r>
              <a:rPr lang="zh-CN" altLang="en-US" sz="1200" dirty="0" smtClean="0">
                <a:solidFill>
                  <a:schemeClr val="bg1"/>
                </a:solidFill>
                <a:latin typeface="造字工房悦黑体验版常规体" pitchFamily="50" charset="-122"/>
                <a:ea typeface="造字工房悦黑体验版常规体" pitchFamily="50" charset="-122"/>
              </a:rPr>
              <a:t>区</a:t>
            </a:r>
            <a:endParaRPr lang="en-US" altLang="zh-CN" sz="1200" dirty="0" smtClean="0">
              <a:solidFill>
                <a:schemeClr val="bg1"/>
              </a:solidFill>
              <a:latin typeface="造字工房悦黑体验版常规体" pitchFamily="50" charset="-122"/>
              <a:ea typeface="造字工房悦黑体验版常规体" pitchFamily="50" charset="-122"/>
            </a:endParaRPr>
          </a:p>
          <a:p>
            <a:pPr marL="171450" indent="-171450">
              <a:lnSpc>
                <a:spcPct val="150000"/>
              </a:lnSpc>
              <a:buFont typeface="Wingdings" panose="05000000000000000000" pitchFamily="2" charset="2"/>
              <a:buChar char="n"/>
            </a:pPr>
            <a:r>
              <a:rPr lang="zh-CN" altLang="en-US" sz="1200" dirty="0" smtClean="0">
                <a:solidFill>
                  <a:schemeClr val="bg1"/>
                </a:solidFill>
                <a:latin typeface="造字工房悦黑体验版常规体" pitchFamily="50" charset="-122"/>
                <a:ea typeface="造字工房悦黑体验版常规体" pitchFamily="50" charset="-122"/>
              </a:rPr>
              <a:t>包括</a:t>
            </a:r>
            <a:r>
              <a:rPr lang="zh-CN" altLang="en-US" sz="1200" dirty="0">
                <a:solidFill>
                  <a:schemeClr val="bg1"/>
                </a:solidFill>
                <a:latin typeface="造字工房悦黑体验版常规体" pitchFamily="50" charset="-122"/>
                <a:ea typeface="造字工房悦黑体验版常规体" pitchFamily="50" charset="-122"/>
              </a:rPr>
              <a:t>中心城区以外的绝大部分地区和新城。</a:t>
            </a:r>
            <a:endParaRPr lang="zh-CN" altLang="en-US" sz="1200" dirty="0">
              <a:solidFill>
                <a:schemeClr val="bg1"/>
              </a:solidFill>
              <a:latin typeface="造字工房悦黑体验版常规体" pitchFamily="50" charset="-122"/>
              <a:ea typeface="造字工房悦黑体验版常规体" pitchFamily="50" charset="-122"/>
            </a:endParaRPr>
          </a:p>
        </p:txBody>
      </p:sp>
      <p:cxnSp>
        <p:nvCxnSpPr>
          <p:cNvPr id="14" name="肘形连接符 13"/>
          <p:cNvCxnSpPr>
            <a:endCxn id="5" idx="1"/>
          </p:cNvCxnSpPr>
          <p:nvPr/>
        </p:nvCxnSpPr>
        <p:spPr>
          <a:xfrm flipV="1">
            <a:off x="5882640" y="1900645"/>
            <a:ext cx="3078480" cy="1604555"/>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endCxn id="11" idx="1"/>
          </p:cNvCxnSpPr>
          <p:nvPr/>
        </p:nvCxnSpPr>
        <p:spPr>
          <a:xfrm>
            <a:off x="5567680" y="3860800"/>
            <a:ext cx="3393440" cy="432802"/>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endCxn id="12" idx="3"/>
          </p:cNvCxnSpPr>
          <p:nvPr/>
        </p:nvCxnSpPr>
        <p:spPr>
          <a:xfrm rot="16200000" flipV="1">
            <a:off x="2612822" y="2287702"/>
            <a:ext cx="2211477" cy="1991360"/>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82262" y="5354320"/>
            <a:ext cx="3457212" cy="738664"/>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商业中心</a:t>
            </a:r>
            <a:r>
              <a:rPr lang="zh-CN" altLang="en-US" sz="1600" dirty="0" smtClean="0">
                <a:solidFill>
                  <a:schemeClr val="bg1"/>
                </a:solidFill>
                <a:latin typeface="造字工房悦黑体验版常规体" pitchFamily="50" charset="-122"/>
                <a:ea typeface="造字工房悦黑体验版常规体" pitchFamily="50" charset="-122"/>
              </a:rPr>
              <a:t>资源</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200" dirty="0">
                <a:solidFill>
                  <a:schemeClr val="bg1"/>
                </a:solidFill>
                <a:latin typeface="造字工房悦黑体验版常规体" pitchFamily="50" charset="-122"/>
                <a:ea typeface="造字工房悦黑体验版常规体" pitchFamily="50" charset="-122"/>
              </a:rPr>
              <a:t>三个空间的商业资源配比将是</a:t>
            </a:r>
            <a:r>
              <a:rPr lang="en-US" altLang="zh-CN" sz="1200" dirty="0">
                <a:solidFill>
                  <a:schemeClr val="bg1"/>
                </a:solidFill>
                <a:latin typeface="造字工房悦黑体验版常规体" pitchFamily="50" charset="-122"/>
                <a:ea typeface="造字工房悦黑体验版常规体" pitchFamily="50" charset="-122"/>
              </a:rPr>
              <a:t>7</a:t>
            </a:r>
            <a:r>
              <a:rPr lang="zh-CN" altLang="en-US" sz="1200" dirty="0">
                <a:solidFill>
                  <a:schemeClr val="bg1"/>
                </a:solidFill>
                <a:latin typeface="造字工房悦黑体验版常规体" pitchFamily="50" charset="-122"/>
                <a:ea typeface="造字工房悦黑体验版常规体" pitchFamily="50" charset="-122"/>
              </a:rPr>
              <a:t>：</a:t>
            </a:r>
            <a:r>
              <a:rPr lang="en-US" altLang="zh-CN" sz="1200" dirty="0">
                <a:solidFill>
                  <a:schemeClr val="bg1"/>
                </a:solidFill>
                <a:latin typeface="造字工房悦黑体验版常规体" pitchFamily="50" charset="-122"/>
                <a:ea typeface="造字工房悦黑体验版常规体" pitchFamily="50" charset="-122"/>
              </a:rPr>
              <a:t>4</a:t>
            </a:r>
            <a:r>
              <a:rPr lang="zh-CN" altLang="en-US" sz="1200" dirty="0">
                <a:solidFill>
                  <a:schemeClr val="bg1"/>
                </a:solidFill>
                <a:latin typeface="造字工房悦黑体验版常规体" pitchFamily="50" charset="-122"/>
                <a:ea typeface="造字工房悦黑体验版常规体" pitchFamily="50" charset="-122"/>
              </a:rPr>
              <a:t>：</a:t>
            </a:r>
            <a:r>
              <a:rPr lang="en-US" altLang="zh-CN" sz="1200" dirty="0">
                <a:solidFill>
                  <a:schemeClr val="bg1"/>
                </a:solidFill>
                <a:latin typeface="造字工房悦黑体验版常规体" pitchFamily="50" charset="-122"/>
                <a:ea typeface="造字工房悦黑体验版常规体" pitchFamily="50" charset="-122"/>
              </a:rPr>
              <a:t>1</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pic>
        <p:nvPicPr>
          <p:cNvPr id="2" name="图片 1"/>
          <p:cNvPicPr>
            <a:picLocks noChangeAspect="1"/>
          </p:cNvPicPr>
          <p:nvPr/>
        </p:nvPicPr>
        <p:blipFill>
          <a:blip r:embed="rId1"/>
          <a:stretch>
            <a:fillRect/>
          </a:stretch>
        </p:blipFill>
        <p:spPr>
          <a:xfrm>
            <a:off x="740201" y="1441218"/>
            <a:ext cx="3534594" cy="3913102"/>
          </a:xfrm>
          <a:prstGeom prst="rect">
            <a:avLst/>
          </a:prstGeom>
        </p:spPr>
      </p:pic>
      <p:pic>
        <p:nvPicPr>
          <p:cNvPr id="4" name="图片 3"/>
          <p:cNvPicPr>
            <a:picLocks noChangeAspect="1"/>
          </p:cNvPicPr>
          <p:nvPr/>
        </p:nvPicPr>
        <p:blipFill>
          <a:blip r:embed="rId2"/>
          <a:stretch>
            <a:fillRect/>
          </a:stretch>
        </p:blipFill>
        <p:spPr>
          <a:xfrm>
            <a:off x="4404153" y="1441218"/>
            <a:ext cx="3540968" cy="3913102"/>
          </a:xfrm>
          <a:prstGeom prst="rect">
            <a:avLst/>
          </a:prstGeom>
        </p:spPr>
      </p:pic>
      <p:pic>
        <p:nvPicPr>
          <p:cNvPr id="6" name="图片 5"/>
          <p:cNvPicPr>
            <a:picLocks noChangeAspect="1"/>
          </p:cNvPicPr>
          <p:nvPr/>
        </p:nvPicPr>
        <p:blipFill>
          <a:blip r:embed="rId3"/>
          <a:stretch>
            <a:fillRect/>
          </a:stretch>
        </p:blipFill>
        <p:spPr>
          <a:xfrm>
            <a:off x="8074479" y="1441218"/>
            <a:ext cx="3334839" cy="3913102"/>
          </a:xfrm>
          <a:prstGeom prst="rect">
            <a:avLst/>
          </a:prstGeom>
        </p:spPr>
      </p:pic>
      <p:sp>
        <p:nvSpPr>
          <p:cNvPr id="13" name="文本框 12"/>
          <p:cNvSpPr txBox="1"/>
          <p:nvPr/>
        </p:nvSpPr>
        <p:spPr>
          <a:xfrm>
            <a:off x="4446031" y="5354320"/>
            <a:ext cx="3457212" cy="738664"/>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优质医疗</a:t>
            </a:r>
            <a:r>
              <a:rPr lang="zh-CN" altLang="en-US" sz="1600" dirty="0" smtClean="0">
                <a:solidFill>
                  <a:schemeClr val="bg1"/>
                </a:solidFill>
                <a:latin typeface="造字工房悦黑体验版常规体" pitchFamily="50" charset="-122"/>
                <a:ea typeface="造字工房悦黑体验版常规体" pitchFamily="50" charset="-122"/>
              </a:rPr>
              <a:t>资源</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200" dirty="0">
                <a:solidFill>
                  <a:schemeClr val="bg1"/>
                </a:solidFill>
                <a:latin typeface="造字工房悦黑体验版常规体" pitchFamily="50" charset="-122"/>
                <a:ea typeface="造字工房悦黑体验版常规体" pitchFamily="50" charset="-122"/>
              </a:rPr>
              <a:t>三个空间的优质医疗资源配比接近</a:t>
            </a:r>
            <a:r>
              <a:rPr lang="en-US" altLang="zh-CN" sz="1200" dirty="0">
                <a:solidFill>
                  <a:schemeClr val="bg1"/>
                </a:solidFill>
                <a:latin typeface="造字工房悦黑体验版常规体" pitchFamily="50" charset="-122"/>
                <a:ea typeface="造字工房悦黑体验版常规体" pitchFamily="50" charset="-122"/>
              </a:rPr>
              <a:t>15</a:t>
            </a:r>
            <a:r>
              <a:rPr lang="zh-CN" altLang="en-US" sz="1200" dirty="0">
                <a:solidFill>
                  <a:schemeClr val="bg1"/>
                </a:solidFill>
                <a:latin typeface="造字工房悦黑体验版常规体" pitchFamily="50" charset="-122"/>
                <a:ea typeface="造字工房悦黑体验版常规体" pitchFamily="50" charset="-122"/>
              </a:rPr>
              <a:t>：</a:t>
            </a:r>
            <a:r>
              <a:rPr lang="en-US" altLang="zh-CN" sz="1200" dirty="0">
                <a:solidFill>
                  <a:schemeClr val="bg1"/>
                </a:solidFill>
                <a:latin typeface="造字工房悦黑体验版常规体" pitchFamily="50" charset="-122"/>
                <a:ea typeface="造字工房悦黑体验版常规体" pitchFamily="50" charset="-122"/>
              </a:rPr>
              <a:t>5</a:t>
            </a:r>
            <a:r>
              <a:rPr lang="zh-CN" altLang="en-US" sz="1200" dirty="0">
                <a:solidFill>
                  <a:schemeClr val="bg1"/>
                </a:solidFill>
                <a:latin typeface="造字工房悦黑体验版常规体" pitchFamily="50" charset="-122"/>
                <a:ea typeface="造字工房悦黑体验版常规体" pitchFamily="50" charset="-122"/>
              </a:rPr>
              <a:t>：</a:t>
            </a:r>
            <a:r>
              <a:rPr lang="en-US" altLang="zh-CN" sz="1200" dirty="0">
                <a:solidFill>
                  <a:schemeClr val="bg1"/>
                </a:solidFill>
                <a:latin typeface="造字工房悦黑体验版常规体" pitchFamily="50" charset="-122"/>
                <a:ea typeface="造字工房悦黑体验版常规体" pitchFamily="50" charset="-122"/>
              </a:rPr>
              <a:t>1</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sp>
        <p:nvSpPr>
          <p:cNvPr id="15" name="文本框 14"/>
          <p:cNvSpPr txBox="1"/>
          <p:nvPr/>
        </p:nvSpPr>
        <p:spPr>
          <a:xfrm>
            <a:off x="7986999" y="5354320"/>
            <a:ext cx="3457212" cy="738664"/>
          </a:xfrm>
          <a:prstGeom prst="rect">
            <a:avLst/>
          </a:prstGeom>
          <a:noFill/>
        </p:spPr>
        <p:txBody>
          <a:bodyPr wrap="square" rtlCol="0">
            <a:spAutoFit/>
          </a:bodyPr>
          <a:lstStyle/>
          <a:p>
            <a:pPr algn="ctr">
              <a:lnSpc>
                <a:spcPct val="150000"/>
              </a:lnSpc>
            </a:pPr>
            <a:r>
              <a:rPr lang="zh-CN" altLang="en-US" sz="1600" dirty="0">
                <a:solidFill>
                  <a:schemeClr val="bg1"/>
                </a:solidFill>
                <a:latin typeface="造字工房悦黑体验版常规体" pitchFamily="50" charset="-122"/>
                <a:ea typeface="造字工房悦黑体验版常规体" pitchFamily="50" charset="-122"/>
              </a:rPr>
              <a:t>义务教育</a:t>
            </a:r>
            <a:r>
              <a:rPr lang="zh-CN" altLang="en-US" sz="1600" dirty="0" smtClean="0">
                <a:solidFill>
                  <a:schemeClr val="bg1"/>
                </a:solidFill>
                <a:latin typeface="造字工房悦黑体验版常规体" pitchFamily="50" charset="-122"/>
                <a:ea typeface="造字工房悦黑体验版常规体" pitchFamily="50" charset="-122"/>
              </a:rPr>
              <a:t>设施</a:t>
            </a:r>
            <a:endParaRPr lang="en-US" altLang="zh-CN" sz="1600" dirty="0" smtClean="0">
              <a:solidFill>
                <a:schemeClr val="bg1"/>
              </a:solidFill>
              <a:latin typeface="造字工房悦黑体验版常规体" pitchFamily="50" charset="-122"/>
              <a:ea typeface="造字工房悦黑体验版常规体" pitchFamily="50" charset="-122"/>
            </a:endParaRPr>
          </a:p>
          <a:p>
            <a:pPr algn="ctr">
              <a:lnSpc>
                <a:spcPct val="150000"/>
              </a:lnSpc>
            </a:pPr>
            <a:r>
              <a:rPr lang="zh-CN" altLang="en-US" sz="1200" dirty="0">
                <a:solidFill>
                  <a:schemeClr val="bg1"/>
                </a:solidFill>
                <a:latin typeface="造字工房悦黑体验版常规体" pitchFamily="50" charset="-122"/>
                <a:ea typeface="造字工房悦黑体验版常规体" pitchFamily="50" charset="-122"/>
              </a:rPr>
              <a:t>三个空间的义务教育资源配比是</a:t>
            </a:r>
            <a:r>
              <a:rPr lang="en-US" altLang="zh-CN" sz="1200" dirty="0">
                <a:solidFill>
                  <a:schemeClr val="bg1"/>
                </a:solidFill>
                <a:latin typeface="造字工房悦黑体验版常规体" pitchFamily="50" charset="-122"/>
                <a:ea typeface="造字工房悦黑体验版常规体" pitchFamily="50" charset="-122"/>
              </a:rPr>
              <a:t>7</a:t>
            </a:r>
            <a:r>
              <a:rPr lang="zh-CN" altLang="en-US" sz="1200" dirty="0">
                <a:solidFill>
                  <a:schemeClr val="bg1"/>
                </a:solidFill>
                <a:latin typeface="造字工房悦黑体验版常规体" pitchFamily="50" charset="-122"/>
                <a:ea typeface="造字工房悦黑体验版常规体" pitchFamily="50" charset="-122"/>
              </a:rPr>
              <a:t>：</a:t>
            </a:r>
            <a:r>
              <a:rPr lang="en-US" altLang="zh-CN" sz="1200" dirty="0">
                <a:solidFill>
                  <a:schemeClr val="bg1"/>
                </a:solidFill>
                <a:latin typeface="造字工房悦黑体验版常规体" pitchFamily="50" charset="-122"/>
                <a:ea typeface="造字工房悦黑体验版常规体" pitchFamily="50" charset="-122"/>
              </a:rPr>
              <a:t>7</a:t>
            </a:r>
            <a:r>
              <a:rPr lang="zh-CN" altLang="en-US" sz="1200" dirty="0">
                <a:solidFill>
                  <a:schemeClr val="bg1"/>
                </a:solidFill>
                <a:latin typeface="造字工房悦黑体验版常规体" pitchFamily="50" charset="-122"/>
                <a:ea typeface="造字工房悦黑体验版常规体" pitchFamily="50" charset="-122"/>
              </a:rPr>
              <a:t>：</a:t>
            </a:r>
            <a:r>
              <a:rPr lang="en-US" altLang="zh-CN" sz="1200" dirty="0">
                <a:solidFill>
                  <a:schemeClr val="bg1"/>
                </a:solidFill>
                <a:latin typeface="造字工房悦黑体验版常规体" pitchFamily="50" charset="-122"/>
                <a:ea typeface="造字工房悦黑体验版常规体" pitchFamily="50" charset="-122"/>
              </a:rPr>
              <a:t>1</a:t>
            </a:r>
            <a:endParaRPr lang="zh-CN" altLang="en-US" sz="1200" dirty="0" smtClean="0">
              <a:solidFill>
                <a:schemeClr val="bg1"/>
              </a:solidFill>
              <a:latin typeface="造字工房悦黑体验版常规体" pitchFamily="50" charset="-122"/>
              <a:ea typeface="造字工房悦黑体验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BE384B"/>
      </a:accent1>
      <a:accent2>
        <a:srgbClr val="6A868F"/>
      </a:accent2>
      <a:accent3>
        <a:srgbClr val="32788E"/>
      </a:accent3>
      <a:accent4>
        <a:srgbClr val="D6C88B"/>
      </a:accent4>
      <a:accent5>
        <a:srgbClr val="D66E49"/>
      </a:accent5>
      <a:accent6>
        <a:srgbClr val="BFBFBF"/>
      </a:accent6>
      <a:hlink>
        <a:srgbClr val="49B6DF"/>
      </a:hlink>
      <a:folHlink>
        <a:srgbClr val="A8D08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solidFill>
              <a:schemeClr val="bg1"/>
            </a:solidFill>
            <a:latin typeface="Myriad Pro Light"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6073</Words>
  <Application>WPS 演示</Application>
  <PresentationFormat>宽屏</PresentationFormat>
  <Paragraphs>681</Paragraphs>
  <Slides>56</Slides>
  <Notes>52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56</vt:i4>
      </vt:variant>
    </vt:vector>
  </HeadingPairs>
  <TitlesOfParts>
    <vt:vector size="71" baseType="lpstr">
      <vt:lpstr>Arial</vt:lpstr>
      <vt:lpstr>宋体</vt:lpstr>
      <vt:lpstr>Wingdings</vt:lpstr>
      <vt:lpstr>Myriad Pro Light</vt:lpstr>
      <vt:lpstr>造字工房悦黑（非商用）常规体</vt:lpstr>
      <vt:lpstr>Calibri</vt:lpstr>
      <vt:lpstr>微软雅黑</vt:lpstr>
      <vt:lpstr>造字工房悦黑体验版常规体</vt:lpstr>
      <vt:lpstr>黑体</vt:lpstr>
      <vt:lpstr>Arial Unicode MS</vt:lpstr>
      <vt:lpstr>等线</vt:lpstr>
      <vt:lpstr>华康俪金黑W8</vt:lpstr>
      <vt:lpstr>Segoe Print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旅游大数据发展趋势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王旻昊</dc:creator>
  <cp:lastModifiedBy>wanglinlin01</cp:lastModifiedBy>
  <cp:revision>574</cp:revision>
  <dcterms:created xsi:type="dcterms:W3CDTF">2016-11-30T08:12:00Z</dcterms:created>
  <dcterms:modified xsi:type="dcterms:W3CDTF">2018-03-22T09:29:21Z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